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69" r:id="rId5"/>
    <p:sldId id="270" r:id="rId6"/>
    <p:sldId id="271" r:id="rId7"/>
    <p:sldId id="266" r:id="rId8"/>
    <p:sldId id="267" r:id="rId9"/>
    <p:sldId id="295" r:id="rId10"/>
    <p:sldId id="258" r:id="rId11"/>
    <p:sldId id="261" r:id="rId12"/>
    <p:sldId id="297" r:id="rId13"/>
    <p:sldId id="268" r:id="rId14"/>
    <p:sldId id="273" r:id="rId15"/>
    <p:sldId id="274" r:id="rId16"/>
    <p:sldId id="260" r:id="rId17"/>
    <p:sldId id="262" r:id="rId18"/>
    <p:sldId id="263" r:id="rId19"/>
    <p:sldId id="264" r:id="rId20"/>
    <p:sldId id="265"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89" autoAdjust="0"/>
  </p:normalViewPr>
  <p:slideViewPr>
    <p:cSldViewPr snapToGrid="0">
      <p:cViewPr varScale="1">
        <p:scale>
          <a:sx n="102" d="100"/>
          <a:sy n="102" d="100"/>
        </p:scale>
        <p:origin x="240"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281225-4997-601E-D23F-599107B278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2994AFD-2681-1876-7A60-F33C947707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F051BA4-1548-A666-C794-8487E7FCA6E9}"/>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70755EB7-9A3E-04DA-C7B6-79F739433D1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94B7D4E-62AF-2429-CDCA-53354557CE3C}"/>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61838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A3147-3B69-C23D-914E-0C2F201F306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5D9049F-C857-1F4F-447F-DED5165BBE7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269B354-EA43-F501-F0E4-1A8473802273}"/>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DEA2A5AC-A379-9BBF-53E5-8373E84629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1F575E-B546-6CA8-CEFC-CA5C2578700D}"/>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4026654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D6DFBE8-C0AF-2877-041E-6338D55CF031}"/>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5705F93-85CD-D24B-0128-3EB91F4D04D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7F5E2-5576-15CA-3AF8-D3F625C02403}"/>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7F9B025F-27C8-71E0-64D7-04D8EC4822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B0F083-0CFA-4D44-412C-FD6D984C220C}"/>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412439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C492B3-C280-1DDC-220C-2A4CA3B6E85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4F49C8A-5939-1F35-244E-928584E9667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49505C-C5DC-2F28-9CFC-5A0CCC381BC3}"/>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48198BE0-5EE0-A4A8-EFF0-E0FB0C4885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9A4A62E-85F1-EE65-7E34-8445B33A32C0}"/>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1952987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1D1DC7-92E0-8410-6480-FD8B963536E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6073627-1C32-D1DF-AFF5-3905EF854A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94340FA-C9DF-7BFD-D847-14C74EDBF6B2}"/>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8D9F3F31-3BB8-ECA4-343F-E5AF6AD2A7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9A70B6F-26BD-6762-CF36-3D011573471A}"/>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150853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6000F6-E10F-D6B0-AED0-3F54038C14A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2802EB8-DD03-B7FD-1DF0-B119FE8725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D87C791-D642-5171-30C2-72D60BEBCBC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5D74909-7AE3-9545-275C-DA1887AB4A55}"/>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6" name="Espace réservé du pied de page 5">
            <a:extLst>
              <a:ext uri="{FF2B5EF4-FFF2-40B4-BE49-F238E27FC236}">
                <a16:creationId xmlns:a16="http://schemas.microsoft.com/office/drawing/2014/main" id="{121ECDD5-6BC4-77A1-501C-8557C618665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240E7E8-23B4-69F4-FCE8-7CFB7454BFF9}"/>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195423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2F33FB-9C58-710F-375B-91A6D792ECA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FB3CD09-343C-4296-D6A7-B5A942A1AF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C58E08B-1A63-2019-7D2B-9A248180608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41C6E80E-41EC-7536-2BB7-FC3562C866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F74D745-3159-1DC2-6ED8-26705E8F9AE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985D803-58C1-388E-A93A-2D3A96FD4B32}"/>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8" name="Espace réservé du pied de page 7">
            <a:extLst>
              <a:ext uri="{FF2B5EF4-FFF2-40B4-BE49-F238E27FC236}">
                <a16:creationId xmlns:a16="http://schemas.microsoft.com/office/drawing/2014/main" id="{E9EF432A-0038-9D41-AE7A-D91518DADB4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B045E66-8F31-92C2-20A6-CA08B6A71201}"/>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2114479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B8BA56-E137-9F3C-5DEB-A5BDD22842E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ED73434-32F7-307B-45E3-F2771EC29110}"/>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4" name="Espace réservé du pied de page 3">
            <a:extLst>
              <a:ext uri="{FF2B5EF4-FFF2-40B4-BE49-F238E27FC236}">
                <a16:creationId xmlns:a16="http://schemas.microsoft.com/office/drawing/2014/main" id="{199DBB4E-F0AC-64DA-B975-72316F9390E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3D0C781-D91B-0FF2-A9F9-5F63253CE29F}"/>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349857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49A862B-832A-C4B3-275F-5A299C0B4162}"/>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3" name="Espace réservé du pied de page 2">
            <a:extLst>
              <a:ext uri="{FF2B5EF4-FFF2-40B4-BE49-F238E27FC236}">
                <a16:creationId xmlns:a16="http://schemas.microsoft.com/office/drawing/2014/main" id="{4679A840-24A0-A01E-84F4-314E4875B10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D48E890-7952-27E1-592A-294BB61BBD93}"/>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2686138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D1ABB4-24C2-20B1-EA80-9DFE39B4EC3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24D81D1-1370-A02B-A0D6-C6F425E911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F862535-001F-D067-198F-64F097E07E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D51AEC9-B588-F3A2-1272-C7486DA2D8FB}"/>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6" name="Espace réservé du pied de page 5">
            <a:extLst>
              <a:ext uri="{FF2B5EF4-FFF2-40B4-BE49-F238E27FC236}">
                <a16:creationId xmlns:a16="http://schemas.microsoft.com/office/drawing/2014/main" id="{8F17D740-0E4F-F8BD-16F8-C1759273787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658694-15E8-4405-564D-7C806664162E}"/>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52163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C1722-B1A9-5BEB-7364-1FFC123FD0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A6C5C86-5A23-0E10-25F3-9B5B587882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D8C456E-FB59-7E3F-2B36-A9F17F656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B8425D-250A-8E2F-A6E5-9C8FC987BCCA}"/>
              </a:ext>
            </a:extLst>
          </p:cNvPr>
          <p:cNvSpPr>
            <a:spLocks noGrp="1"/>
          </p:cNvSpPr>
          <p:nvPr>
            <p:ph type="dt" sz="half" idx="10"/>
          </p:nvPr>
        </p:nvSpPr>
        <p:spPr/>
        <p:txBody>
          <a:bodyPr/>
          <a:lstStyle/>
          <a:p>
            <a:fld id="{A2593184-B61F-4BF4-B29C-03D13FC07925}" type="datetimeFigureOut">
              <a:rPr lang="fr-FR" smtClean="0"/>
              <a:t>26/03/2025</a:t>
            </a:fld>
            <a:endParaRPr lang="fr-FR"/>
          </a:p>
        </p:txBody>
      </p:sp>
      <p:sp>
        <p:nvSpPr>
          <p:cNvPr id="6" name="Espace réservé du pied de page 5">
            <a:extLst>
              <a:ext uri="{FF2B5EF4-FFF2-40B4-BE49-F238E27FC236}">
                <a16:creationId xmlns:a16="http://schemas.microsoft.com/office/drawing/2014/main" id="{8EA4D8A0-EE83-E169-2805-B5CDEFC073D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DCC86F-74FD-227A-4482-82977F8E0AC2}"/>
              </a:ext>
            </a:extLst>
          </p:cNvPr>
          <p:cNvSpPr>
            <a:spLocks noGrp="1"/>
          </p:cNvSpPr>
          <p:nvPr>
            <p:ph type="sldNum" sz="quarter" idx="12"/>
          </p:nvPr>
        </p:nvSpPr>
        <p:spPr/>
        <p:txBody>
          <a:bodyPr/>
          <a:lstStyle/>
          <a:p>
            <a:fld id="{B706894A-0263-4ECF-8630-62301E405FD1}" type="slidenum">
              <a:rPr lang="fr-FR" smtClean="0"/>
              <a:t>‹N°›</a:t>
            </a:fld>
            <a:endParaRPr lang="fr-FR"/>
          </a:p>
        </p:txBody>
      </p:sp>
    </p:spTree>
    <p:extLst>
      <p:ext uri="{BB962C8B-B14F-4D97-AF65-F5344CB8AC3E}">
        <p14:creationId xmlns:p14="http://schemas.microsoft.com/office/powerpoint/2010/main" val="935974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1A568FF-5238-CC9A-2EB7-D93F3D9A67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A539E7F-C910-12E7-10D0-56600E56C8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41786B-0C5F-50B1-4F1C-2C8C50BAD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93184-B61F-4BF4-B29C-03D13FC07925}" type="datetimeFigureOut">
              <a:rPr lang="fr-FR" smtClean="0"/>
              <a:t>26/03/2025</a:t>
            </a:fld>
            <a:endParaRPr lang="fr-FR"/>
          </a:p>
        </p:txBody>
      </p:sp>
      <p:sp>
        <p:nvSpPr>
          <p:cNvPr id="5" name="Espace réservé du pied de page 4">
            <a:extLst>
              <a:ext uri="{FF2B5EF4-FFF2-40B4-BE49-F238E27FC236}">
                <a16:creationId xmlns:a16="http://schemas.microsoft.com/office/drawing/2014/main" id="{272AF727-8E97-9E97-D270-845732D2A9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186EB1F-14D4-B13C-3E2D-F462790266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6894A-0263-4ECF-8630-62301E405FD1}" type="slidenum">
              <a:rPr lang="fr-FR" smtClean="0"/>
              <a:t>‹N°›</a:t>
            </a:fld>
            <a:endParaRPr lang="fr-FR"/>
          </a:p>
        </p:txBody>
      </p:sp>
    </p:spTree>
    <p:extLst>
      <p:ext uri="{BB962C8B-B14F-4D97-AF65-F5344CB8AC3E}">
        <p14:creationId xmlns:p14="http://schemas.microsoft.com/office/powerpoint/2010/main" val="2701433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crm.meteore.fr/index.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B03974D-AFC3-D485-3A40-E77DEF1F7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687" y="1155495"/>
            <a:ext cx="7173751" cy="5702505"/>
          </a:xfrm>
          <a:prstGeom prst="rect">
            <a:avLst/>
          </a:prstGeom>
        </p:spPr>
      </p:pic>
      <p:sp>
        <p:nvSpPr>
          <p:cNvPr id="5" name="Titre 5">
            <a:extLst>
              <a:ext uri="{FF2B5EF4-FFF2-40B4-BE49-F238E27FC236}">
                <a16:creationId xmlns:a16="http://schemas.microsoft.com/office/drawing/2014/main" id="{AF277848-008A-847B-F7F0-C9C399E964D2}"/>
              </a:ext>
            </a:extLst>
          </p:cNvPr>
          <p:cNvSpPr>
            <a:spLocks noGrp="1"/>
          </p:cNvSpPr>
          <p:nvPr>
            <p:ph type="ctrTitle"/>
          </p:nvPr>
        </p:nvSpPr>
        <p:spPr>
          <a:xfrm>
            <a:off x="579577" y="720111"/>
            <a:ext cx="7007997" cy="1828535"/>
          </a:xfrm>
        </p:spPr>
        <p:txBody>
          <a:bodyPr>
            <a:normAutofit/>
          </a:bodyPr>
          <a:lstStyle/>
          <a:p>
            <a:r>
              <a:rPr lang="fr-FR" b="1" dirty="0">
                <a:solidFill>
                  <a:srgbClr val="00B0F0"/>
                </a:solidFill>
              </a:rPr>
              <a:t>METEORE : ses offres et ses arguments </a:t>
            </a:r>
          </a:p>
        </p:txBody>
      </p:sp>
    </p:spTree>
    <p:extLst>
      <p:ext uri="{BB962C8B-B14F-4D97-AF65-F5344CB8AC3E}">
        <p14:creationId xmlns:p14="http://schemas.microsoft.com/office/powerpoint/2010/main" val="2958424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5436F-AE66-1325-0C5D-83FDAA5BFB90}"/>
              </a:ext>
            </a:extLst>
          </p:cNvPr>
          <p:cNvSpPr>
            <a:spLocks noGrp="1"/>
          </p:cNvSpPr>
          <p:nvPr>
            <p:ph type="title"/>
          </p:nvPr>
        </p:nvSpPr>
        <p:spPr>
          <a:xfrm>
            <a:off x="838200" y="328954"/>
            <a:ext cx="10515600" cy="646331"/>
          </a:xfrm>
          <a:noFill/>
        </p:spPr>
        <p:txBody>
          <a:bodyPr wrap="square">
            <a:spAutoFit/>
          </a:bodyPr>
          <a:lstStyle/>
          <a:p>
            <a:r>
              <a:rPr lang="fr-FR" sz="4000" b="1" dirty="0">
                <a:solidFill>
                  <a:srgbClr val="00B0F0"/>
                </a:solidFill>
                <a:latin typeface="+mn-lt"/>
                <a:ea typeface="+mn-ea"/>
                <a:cs typeface="+mn-cs"/>
              </a:rPr>
              <a:t>Script HOME ASSIST / HOME SAFE :</a:t>
            </a:r>
          </a:p>
        </p:txBody>
      </p:sp>
      <p:sp>
        <p:nvSpPr>
          <p:cNvPr id="3" name="Espace réservé du contenu 2">
            <a:extLst>
              <a:ext uri="{FF2B5EF4-FFF2-40B4-BE49-F238E27FC236}">
                <a16:creationId xmlns:a16="http://schemas.microsoft.com/office/drawing/2014/main" id="{495BDF7C-5A27-3CBB-7D7F-12BBF578E00C}"/>
              </a:ext>
            </a:extLst>
          </p:cNvPr>
          <p:cNvSpPr>
            <a:spLocks noGrp="1"/>
          </p:cNvSpPr>
          <p:nvPr>
            <p:ph idx="1"/>
          </p:nvPr>
        </p:nvSpPr>
        <p:spPr>
          <a:xfrm>
            <a:off x="838200" y="1080802"/>
            <a:ext cx="10515600" cy="5604670"/>
          </a:xfrm>
        </p:spPr>
        <p:txBody>
          <a:bodyPr>
            <a:noAutofit/>
          </a:bodyPr>
          <a:lstStyle/>
          <a:p>
            <a:r>
              <a:rPr lang="fr-FR" sz="2400" i="1" dirty="0">
                <a:solidFill>
                  <a:srgbClr val="002060"/>
                </a:solidFill>
              </a:rPr>
              <a:t>J’ai une question avant de vous quitter : que faites-vous en cas de panne d’électricité, de plomberie ou de serrurerie ?</a:t>
            </a:r>
            <a:br>
              <a:rPr lang="fr-FR" sz="2400" i="1" dirty="0">
                <a:solidFill>
                  <a:srgbClr val="002060"/>
                </a:solidFill>
              </a:rPr>
            </a:br>
            <a:r>
              <a:rPr lang="fr-FR" sz="2400" i="1" dirty="0">
                <a:solidFill>
                  <a:srgbClr val="002060"/>
                </a:solidFill>
              </a:rPr>
              <a:t>Appelez-vous un électricien ou une société spécialisée ?</a:t>
            </a:r>
            <a:br>
              <a:rPr lang="fr-FR" sz="2400" i="1" dirty="0">
                <a:solidFill>
                  <a:srgbClr val="002060"/>
                </a:solidFill>
              </a:rPr>
            </a:br>
            <a:r>
              <a:rPr lang="fr-FR" sz="2400" i="1" dirty="0">
                <a:solidFill>
                  <a:srgbClr val="002060"/>
                </a:solidFill>
              </a:rPr>
              <a:t>(Si le client est locataire, vérifier s’il gère lui-même les pannes ou si c’est le propriétaire.)</a:t>
            </a:r>
          </a:p>
          <a:p>
            <a:endParaRPr lang="fr-FR" sz="2400" i="1" dirty="0">
              <a:solidFill>
                <a:srgbClr val="002060"/>
              </a:solidFill>
            </a:endParaRPr>
          </a:p>
          <a:p>
            <a:pPr>
              <a:buFont typeface="Arial" panose="020B0604020202020204" pitchFamily="34" charset="0"/>
              <a:buNone/>
            </a:pPr>
            <a:r>
              <a:rPr lang="fr-FR" sz="2400" i="1" dirty="0">
                <a:solidFill>
                  <a:srgbClr val="002060"/>
                </a:solidFill>
              </a:rPr>
              <a:t>Je vous pose cette question afin d’attirer votre attention sur un point important concernant les dépannages dans votre logement (électricité, plomberie, serrurerie, etc.),  surtout que vous cherchez à améliorer votre budget et vos habitudes. </a:t>
            </a:r>
          </a:p>
          <a:p>
            <a:pPr>
              <a:buFont typeface="Arial" panose="020B0604020202020204" pitchFamily="34" charset="0"/>
              <a:buNone/>
            </a:pPr>
            <a:r>
              <a:rPr lang="fr-FR" sz="2400" i="1" dirty="0">
                <a:solidFill>
                  <a:srgbClr val="002060"/>
                </a:solidFill>
              </a:rPr>
              <a:t>Avec l’offre Home Assist/Home Safe de Météore, vous bénéficiez d’un numéro de téléphone dédié pour tout problème, panne, installation ou réparation en électricité et en plomberie... Météore vous assure une mise en relation rapide et gratuite en dépêchant un technicien en moins de deux heures pour effectuer les réparations.</a:t>
            </a:r>
          </a:p>
        </p:txBody>
      </p:sp>
    </p:spTree>
    <p:extLst>
      <p:ext uri="{BB962C8B-B14F-4D97-AF65-F5344CB8AC3E}">
        <p14:creationId xmlns:p14="http://schemas.microsoft.com/office/powerpoint/2010/main" val="1553051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2417F7C-871F-A098-17A5-B07A2E83D957}"/>
              </a:ext>
            </a:extLst>
          </p:cNvPr>
          <p:cNvSpPr>
            <a:spLocks noGrp="1"/>
          </p:cNvSpPr>
          <p:nvPr>
            <p:ph idx="1"/>
          </p:nvPr>
        </p:nvSpPr>
        <p:spPr>
          <a:xfrm>
            <a:off x="291447" y="735291"/>
            <a:ext cx="11749725" cy="5081046"/>
          </a:xfrm>
        </p:spPr>
        <p:txBody>
          <a:bodyPr>
            <a:normAutofit/>
          </a:bodyPr>
          <a:lstStyle/>
          <a:p>
            <a:pPr marL="0" indent="0">
              <a:buNone/>
            </a:pPr>
            <a:r>
              <a:rPr lang="fr-FR" sz="2400" dirty="0">
                <a:solidFill>
                  <a:srgbClr val="002060"/>
                </a:solidFill>
              </a:rPr>
              <a:t>De plus, dès la première utilisation du service, Météore vous offre 200 € pouvant couvrir le montant de la plupart des interventions. Cette offre inclut également un service juridique, disponible du lundi au samedi de 9 h à 20 h, qui vous assiste dans vos démarches administratives (déclaration d’impôts, obtention d’aides sociales, etc.).</a:t>
            </a:r>
          </a:p>
          <a:p>
            <a:pPr marL="0" indent="0">
              <a:buNone/>
            </a:pPr>
            <a:endParaRPr lang="fr-FR" sz="2400" dirty="0">
              <a:solidFill>
                <a:srgbClr val="002060"/>
              </a:solidFill>
            </a:endParaRPr>
          </a:p>
          <a:p>
            <a:pPr>
              <a:buNone/>
            </a:pPr>
            <a:r>
              <a:rPr lang="fr-FR" sz="2400" dirty="0">
                <a:solidFill>
                  <a:srgbClr val="002060"/>
                </a:solidFill>
              </a:rPr>
              <a:t>Ainsi, grâce à ce service, vous n’aurez plus besoin de recourir à d’autres solutions de dépannage ou de chercher sur Internet des contacts souvent plus coûteux et chronophages. En cas de problème, un numéro dédié prend immédiatement en charge votre demande et dépêche un technicien en moins de deux heures. Le tout pour seulement 9,90 € avec un engagement d’un an, vous assurant ainsi tranquillité et sérénité en matière de dépannage.</a:t>
            </a:r>
          </a:p>
          <a:p>
            <a:r>
              <a:rPr lang="fr-FR" sz="2400" dirty="0">
                <a:solidFill>
                  <a:srgbClr val="002060"/>
                </a:solidFill>
              </a:rPr>
              <a:t>Intéressant, n’est-ce pas ? Souhaitez-vous profiter de cette offre ?</a:t>
            </a:r>
          </a:p>
        </p:txBody>
      </p:sp>
    </p:spTree>
    <p:extLst>
      <p:ext uri="{BB962C8B-B14F-4D97-AF65-F5344CB8AC3E}">
        <p14:creationId xmlns:p14="http://schemas.microsoft.com/office/powerpoint/2010/main" val="1360995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DA3CB-AE63-BED2-F2FE-B2BD68560D70}"/>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7AEB8819-8BC5-5458-D2F8-462463A41D1F}"/>
              </a:ext>
            </a:extLst>
          </p:cNvPr>
          <p:cNvSpPr txBox="1">
            <a:spLocks/>
          </p:cNvSpPr>
          <p:nvPr/>
        </p:nvSpPr>
        <p:spPr>
          <a:xfrm>
            <a:off x="838200" y="328954"/>
            <a:ext cx="10515600"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00B0F0"/>
                </a:solidFill>
                <a:latin typeface="+mn-lt"/>
                <a:ea typeface="+mn-ea"/>
                <a:cs typeface="+mn-cs"/>
              </a:rPr>
              <a:t>Audio Home Assist :</a:t>
            </a:r>
          </a:p>
        </p:txBody>
      </p:sp>
      <p:pic>
        <p:nvPicPr>
          <p:cNvPr id="2" name="msp4343321-1_EbQ0gwDE">
            <a:hlinkClick r:id="" action="ppaction://media"/>
            <a:extLst>
              <a:ext uri="{FF2B5EF4-FFF2-40B4-BE49-F238E27FC236}">
                <a16:creationId xmlns:a16="http://schemas.microsoft.com/office/drawing/2014/main" id="{7EC7055C-E8A6-B4DC-DD12-D6AEF3C2C2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61788" y="1894788"/>
            <a:ext cx="1839012" cy="1839012"/>
          </a:xfrm>
          <a:prstGeom prst="rect">
            <a:avLst/>
          </a:prstGeom>
        </p:spPr>
      </p:pic>
    </p:spTree>
    <p:extLst>
      <p:ext uri="{BB962C8B-B14F-4D97-AF65-F5344CB8AC3E}">
        <p14:creationId xmlns:p14="http://schemas.microsoft.com/office/powerpoint/2010/main" val="38430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B191ACA1-6811-3DA0-1A4C-F3F5AEDC8C31}"/>
              </a:ext>
            </a:extLst>
          </p:cNvPr>
          <p:cNvGraphicFramePr>
            <a:graphicFrameLocks noGrp="1"/>
          </p:cNvGraphicFramePr>
          <p:nvPr>
            <p:ph idx="1"/>
            <p:extLst>
              <p:ext uri="{D42A27DB-BD31-4B8C-83A1-F6EECF244321}">
                <p14:modId xmlns:p14="http://schemas.microsoft.com/office/powerpoint/2010/main" val="3014699479"/>
              </p:ext>
            </p:extLst>
          </p:nvPr>
        </p:nvGraphicFramePr>
        <p:xfrm>
          <a:off x="838200" y="1825625"/>
          <a:ext cx="10515597" cy="185420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58076408"/>
                    </a:ext>
                  </a:extLst>
                </a:gridCol>
                <a:gridCol w="3505199">
                  <a:extLst>
                    <a:ext uri="{9D8B030D-6E8A-4147-A177-3AD203B41FA5}">
                      <a16:colId xmlns:a16="http://schemas.microsoft.com/office/drawing/2014/main" val="2523605574"/>
                    </a:ext>
                  </a:extLst>
                </a:gridCol>
                <a:gridCol w="3505199">
                  <a:extLst>
                    <a:ext uri="{9D8B030D-6E8A-4147-A177-3AD203B41FA5}">
                      <a16:colId xmlns:a16="http://schemas.microsoft.com/office/drawing/2014/main" val="3467382933"/>
                    </a:ext>
                  </a:extLst>
                </a:gridCol>
              </a:tblGrid>
              <a:tr h="370840">
                <a:tc>
                  <a:txBody>
                    <a:bodyPr/>
                    <a:lstStyle/>
                    <a:p>
                      <a:r>
                        <a:rPr lang="fr-FR" dirty="0"/>
                        <a:t>ASSISTANCE</a:t>
                      </a:r>
                    </a:p>
                  </a:txBody>
                  <a:tcPr/>
                </a:tc>
                <a:tc>
                  <a:txBody>
                    <a:bodyPr/>
                    <a:lstStyle/>
                    <a:p>
                      <a:r>
                        <a:rPr lang="fr-FR" dirty="0"/>
                        <a:t>PRIX ABONNEMENT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REMUNERATION</a:t>
                      </a:r>
                    </a:p>
                  </a:txBody>
                  <a:tcPr/>
                </a:tc>
                <a:extLst>
                  <a:ext uri="{0D108BD9-81ED-4DB2-BD59-A6C34878D82A}">
                    <a16:rowId xmlns:a16="http://schemas.microsoft.com/office/drawing/2014/main" val="2232031721"/>
                  </a:ext>
                </a:extLst>
              </a:tr>
              <a:tr h="370840">
                <a:tc>
                  <a:txBody>
                    <a:bodyPr/>
                    <a:lstStyle/>
                    <a:p>
                      <a:r>
                        <a:rPr lang="fr-FR" dirty="0"/>
                        <a:t>DIGITAL PROTECT</a:t>
                      </a:r>
                    </a:p>
                  </a:txBody>
                  <a:tcPr/>
                </a:tc>
                <a:tc>
                  <a:txBody>
                    <a:bodyPr/>
                    <a:lstStyle/>
                    <a:p>
                      <a:r>
                        <a:rPr lang="fr-FR" dirty="0"/>
                        <a:t>4,90€</a:t>
                      </a:r>
                    </a:p>
                  </a:txBody>
                  <a:tcPr/>
                </a:tc>
                <a:tc>
                  <a:txBody>
                    <a:bodyPr/>
                    <a:lstStyle/>
                    <a:p>
                      <a:r>
                        <a:rPr lang="fr-FR" sz="1800" kern="1200" dirty="0">
                          <a:solidFill>
                            <a:schemeClr val="dk1"/>
                          </a:solidFill>
                          <a:effectLst/>
                          <a:latin typeface="+mn-lt"/>
                          <a:ea typeface="+mn-ea"/>
                          <a:cs typeface="+mn-cs"/>
                        </a:rPr>
                        <a:t>38.25 </a:t>
                      </a:r>
                      <a:r>
                        <a:rPr lang="fr-FR" sz="1800" kern="1200" dirty="0" err="1">
                          <a:solidFill>
                            <a:schemeClr val="dk1"/>
                          </a:solidFill>
                          <a:effectLst/>
                          <a:latin typeface="+mn-lt"/>
                          <a:ea typeface="+mn-ea"/>
                          <a:cs typeface="+mn-cs"/>
                        </a:rPr>
                        <a:t>Dh</a:t>
                      </a:r>
                      <a:endParaRPr lang="fr-FR" dirty="0"/>
                    </a:p>
                  </a:txBody>
                  <a:tcPr/>
                </a:tc>
                <a:extLst>
                  <a:ext uri="{0D108BD9-81ED-4DB2-BD59-A6C34878D82A}">
                    <a16:rowId xmlns:a16="http://schemas.microsoft.com/office/drawing/2014/main" val="3315382977"/>
                  </a:ext>
                </a:extLst>
              </a:tr>
              <a:tr h="370840">
                <a:tc>
                  <a:txBody>
                    <a:bodyPr/>
                    <a:lstStyle/>
                    <a:p>
                      <a:r>
                        <a:rPr lang="fr-FR" dirty="0"/>
                        <a:t>DIGITAL PROTECT</a:t>
                      </a:r>
                    </a:p>
                  </a:txBody>
                  <a:tcPr/>
                </a:tc>
                <a:tc>
                  <a:txBody>
                    <a:bodyPr/>
                    <a:lstStyle/>
                    <a:p>
                      <a:r>
                        <a:rPr lang="fr-FR" dirty="0"/>
                        <a:t>7,90€</a:t>
                      </a:r>
                    </a:p>
                  </a:txBody>
                  <a:tcPr/>
                </a:tc>
                <a:tc>
                  <a:txBody>
                    <a:bodyPr/>
                    <a:lstStyle/>
                    <a:p>
                      <a:r>
                        <a:rPr lang="fr-FR" dirty="0"/>
                        <a:t>55,25 </a:t>
                      </a:r>
                      <a:r>
                        <a:rPr lang="fr-FR" dirty="0" err="1"/>
                        <a:t>Dh</a:t>
                      </a:r>
                      <a:endParaRPr lang="fr-FR" dirty="0"/>
                    </a:p>
                  </a:txBody>
                  <a:tcPr/>
                </a:tc>
                <a:extLst>
                  <a:ext uri="{0D108BD9-81ED-4DB2-BD59-A6C34878D82A}">
                    <a16:rowId xmlns:a16="http://schemas.microsoft.com/office/drawing/2014/main" val="1768981268"/>
                  </a:ext>
                </a:extLst>
              </a:tr>
              <a:tr h="370840">
                <a:tc>
                  <a:txBody>
                    <a:bodyPr/>
                    <a:lstStyle/>
                    <a:p>
                      <a:r>
                        <a:rPr lang="fr-FR" dirty="0"/>
                        <a:t>HOME SAFE</a:t>
                      </a:r>
                    </a:p>
                  </a:txBody>
                  <a:tcPr/>
                </a:tc>
                <a:tc>
                  <a:txBody>
                    <a:bodyPr/>
                    <a:lstStyle/>
                    <a:p>
                      <a:r>
                        <a:rPr lang="fr-FR" dirty="0"/>
                        <a:t>4,90€</a:t>
                      </a:r>
                    </a:p>
                  </a:txBody>
                  <a:tcPr/>
                </a:tc>
                <a:tc>
                  <a:txBody>
                    <a:bodyPr/>
                    <a:lstStyle/>
                    <a:p>
                      <a:r>
                        <a:rPr lang="fr-FR" sz="1800" kern="1200" dirty="0">
                          <a:solidFill>
                            <a:schemeClr val="dk1"/>
                          </a:solidFill>
                          <a:effectLst/>
                          <a:latin typeface="+mn-lt"/>
                          <a:ea typeface="+mn-ea"/>
                          <a:cs typeface="+mn-cs"/>
                        </a:rPr>
                        <a:t>38.25 </a:t>
                      </a:r>
                      <a:r>
                        <a:rPr lang="fr-FR" sz="1800" kern="1200" dirty="0" err="1">
                          <a:solidFill>
                            <a:schemeClr val="dk1"/>
                          </a:solidFill>
                          <a:effectLst/>
                          <a:latin typeface="+mn-lt"/>
                          <a:ea typeface="+mn-ea"/>
                          <a:cs typeface="+mn-cs"/>
                        </a:rPr>
                        <a:t>Dh</a:t>
                      </a:r>
                      <a:endParaRPr lang="fr-FR" dirty="0"/>
                    </a:p>
                  </a:txBody>
                  <a:tcPr/>
                </a:tc>
                <a:extLst>
                  <a:ext uri="{0D108BD9-81ED-4DB2-BD59-A6C34878D82A}">
                    <a16:rowId xmlns:a16="http://schemas.microsoft.com/office/drawing/2014/main" val="1918286010"/>
                  </a:ext>
                </a:extLst>
              </a:tr>
              <a:tr h="370840">
                <a:tc>
                  <a:txBody>
                    <a:bodyPr/>
                    <a:lstStyle/>
                    <a:p>
                      <a:r>
                        <a:rPr lang="fr-FR" dirty="0"/>
                        <a:t>HOME ASSIST </a:t>
                      </a:r>
                    </a:p>
                  </a:txBody>
                  <a:tcPr/>
                </a:tc>
                <a:tc>
                  <a:txBody>
                    <a:bodyPr/>
                    <a:lstStyle/>
                    <a:p>
                      <a:r>
                        <a:rPr lang="fr-FR" dirty="0"/>
                        <a:t>9,90€</a:t>
                      </a:r>
                    </a:p>
                  </a:txBody>
                  <a:tcPr/>
                </a:tc>
                <a:tc>
                  <a:txBody>
                    <a:bodyPr/>
                    <a:lstStyle/>
                    <a:p>
                      <a:r>
                        <a:rPr lang="fr-FR" dirty="0"/>
                        <a:t>68 </a:t>
                      </a:r>
                      <a:r>
                        <a:rPr lang="fr-FR" dirty="0" err="1"/>
                        <a:t>Dh</a:t>
                      </a:r>
                      <a:endParaRPr lang="fr-FR" dirty="0"/>
                    </a:p>
                  </a:txBody>
                  <a:tcPr/>
                </a:tc>
                <a:extLst>
                  <a:ext uri="{0D108BD9-81ED-4DB2-BD59-A6C34878D82A}">
                    <a16:rowId xmlns:a16="http://schemas.microsoft.com/office/drawing/2014/main" val="544678578"/>
                  </a:ext>
                </a:extLst>
              </a:tr>
            </a:tbl>
          </a:graphicData>
        </a:graphic>
      </p:graphicFrame>
    </p:spTree>
    <p:extLst>
      <p:ext uri="{BB962C8B-B14F-4D97-AF65-F5344CB8AC3E}">
        <p14:creationId xmlns:p14="http://schemas.microsoft.com/office/powerpoint/2010/main" val="917332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CF770B-994D-3B4D-3717-A60744B6541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9938BDDF-3FAD-6742-616D-ABACB4512B09}"/>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580181B1-C6E4-D8EF-22F3-5E4D0B28CEF3}"/>
              </a:ext>
            </a:extLst>
          </p:cNvPr>
          <p:cNvPicPr>
            <a:picLocks noChangeAspect="1"/>
          </p:cNvPicPr>
          <p:nvPr/>
        </p:nvPicPr>
        <p:blipFill>
          <a:blip r:embed="rId2"/>
          <a:srcRect l="19273" t="20069" r="10710" b="26186"/>
          <a:stretch/>
        </p:blipFill>
        <p:spPr>
          <a:xfrm>
            <a:off x="201235" y="365125"/>
            <a:ext cx="11789530" cy="6014303"/>
          </a:xfrm>
          <a:prstGeom prst="rect">
            <a:avLst/>
          </a:prstGeom>
        </p:spPr>
      </p:pic>
    </p:spTree>
    <p:extLst>
      <p:ext uri="{BB962C8B-B14F-4D97-AF65-F5344CB8AC3E}">
        <p14:creationId xmlns:p14="http://schemas.microsoft.com/office/powerpoint/2010/main" val="2079964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C3D9B3-1176-CBD0-6022-8C3460CC1878}"/>
              </a:ext>
            </a:extLst>
          </p:cNvPr>
          <p:cNvSpPr>
            <a:spLocks noGrp="1"/>
          </p:cNvSpPr>
          <p:nvPr>
            <p:ph type="title"/>
          </p:nvPr>
        </p:nvSpPr>
        <p:spPr/>
        <p:txBody>
          <a:bodyPr/>
          <a:lstStyle/>
          <a:p>
            <a:r>
              <a:rPr lang="fr-FR" sz="4400" b="1" dirty="0">
                <a:solidFill>
                  <a:srgbClr val="00B0F0"/>
                </a:solidFill>
                <a:latin typeface="+mn-lt"/>
                <a:ea typeface="+mn-ea"/>
                <a:cs typeface="+mn-cs"/>
              </a:rPr>
              <a:t>Arguments Digital </a:t>
            </a:r>
            <a:r>
              <a:rPr lang="fr-FR" sz="4400" b="1" dirty="0" err="1">
                <a:solidFill>
                  <a:srgbClr val="00B0F0"/>
                </a:solidFill>
                <a:latin typeface="+mn-lt"/>
                <a:ea typeface="+mn-ea"/>
                <a:cs typeface="+mn-cs"/>
              </a:rPr>
              <a:t>Protect</a:t>
            </a:r>
            <a:r>
              <a:rPr lang="fr-FR" sz="4400" b="1" dirty="0">
                <a:solidFill>
                  <a:srgbClr val="00B0F0"/>
                </a:solidFill>
                <a:latin typeface="+mn-lt"/>
                <a:ea typeface="+mn-ea"/>
                <a:cs typeface="+mn-cs"/>
              </a:rPr>
              <a:t> : </a:t>
            </a:r>
            <a:endParaRPr lang="fr-FR" dirty="0"/>
          </a:p>
        </p:txBody>
      </p:sp>
      <p:sp>
        <p:nvSpPr>
          <p:cNvPr id="3" name="Espace réservé du contenu 2">
            <a:extLst>
              <a:ext uri="{FF2B5EF4-FFF2-40B4-BE49-F238E27FC236}">
                <a16:creationId xmlns:a16="http://schemas.microsoft.com/office/drawing/2014/main" id="{AC2CEE66-86C4-6C86-E055-5E576E84C9E5}"/>
              </a:ext>
            </a:extLst>
          </p:cNvPr>
          <p:cNvSpPr>
            <a:spLocks noGrp="1"/>
          </p:cNvSpPr>
          <p:nvPr>
            <p:ph idx="1"/>
          </p:nvPr>
        </p:nvSpPr>
        <p:spPr>
          <a:xfrm>
            <a:off x="979602" y="3707744"/>
            <a:ext cx="10945305" cy="2736948"/>
          </a:xfrm>
        </p:spPr>
        <p:txBody>
          <a:bodyPr/>
          <a:lstStyle/>
          <a:p>
            <a:pPr marL="0" indent="0">
              <a:lnSpc>
                <a:spcPct val="67000"/>
              </a:lnSpc>
              <a:buNone/>
            </a:pPr>
            <a:r>
              <a:rPr lang="fr-FR" sz="2400" dirty="0">
                <a:solidFill>
                  <a:srgbClr val="002060"/>
                </a:solidFill>
              </a:rPr>
              <a:t>Comparativement à des offres concurrentes souvent segmentées, Digital </a:t>
            </a:r>
            <a:r>
              <a:rPr lang="fr-FR" sz="2400" dirty="0" err="1">
                <a:solidFill>
                  <a:srgbClr val="002060"/>
                </a:solidFill>
              </a:rPr>
              <a:t>Protect</a:t>
            </a:r>
            <a:r>
              <a:rPr lang="fr-FR" sz="2400" dirty="0">
                <a:solidFill>
                  <a:srgbClr val="002060"/>
                </a:solidFill>
              </a:rPr>
              <a:t> présente un excellent rapport qualité/prix en proposant une solution complète à un coût compétitif. Cela permet aux clients de maximiser leur investissement en sécurité.</a:t>
            </a:r>
          </a:p>
          <a:p>
            <a:pPr marL="0" indent="0">
              <a:lnSpc>
                <a:spcPct val="67000"/>
              </a:lnSpc>
              <a:buNone/>
            </a:pPr>
            <a:endParaRPr lang="fr-FR" sz="2400" dirty="0">
              <a:solidFill>
                <a:srgbClr val="002060"/>
              </a:solidFill>
            </a:endParaRPr>
          </a:p>
          <a:p>
            <a:pPr marL="0" indent="0">
              <a:lnSpc>
                <a:spcPct val="67000"/>
              </a:lnSpc>
              <a:buNone/>
            </a:pPr>
            <a:r>
              <a:rPr lang="fr-FR" sz="2400" dirty="0">
                <a:solidFill>
                  <a:srgbClr val="002060"/>
                </a:solidFill>
              </a:rPr>
              <a:t>La solution est régulièrement mise à jour pour rester en phase avec l’évolution des cybermenaces et des réglementations. Cela garantit une protection continue et conforme aux normes en vigueur, réduisant ainsi les risques liés aux évolutions du marché.</a:t>
            </a:r>
          </a:p>
          <a:p>
            <a:pPr lvl="1" indent="0">
              <a:lnSpc>
                <a:spcPct val="67000"/>
              </a:lnSpc>
              <a:spcBef>
                <a:spcPts val="1000"/>
              </a:spcBef>
              <a:buSzPts val="1000"/>
              <a:buNone/>
              <a:tabLst>
                <a:tab pos="914400" algn="l"/>
              </a:tabLst>
            </a:pPr>
            <a:endParaRPr lang="fr-FR" sz="1600" dirty="0">
              <a:solidFill>
                <a:srgbClr val="002060"/>
              </a:solidFill>
            </a:endParaRPr>
          </a:p>
        </p:txBody>
      </p:sp>
      <p:sp>
        <p:nvSpPr>
          <p:cNvPr id="4" name="ZoneTexte 3">
            <a:extLst>
              <a:ext uri="{FF2B5EF4-FFF2-40B4-BE49-F238E27FC236}">
                <a16:creationId xmlns:a16="http://schemas.microsoft.com/office/drawing/2014/main" id="{5F26DF74-F0B9-B4A3-F5E0-F0E17AAA2E55}"/>
              </a:ext>
            </a:extLst>
          </p:cNvPr>
          <p:cNvSpPr txBox="1"/>
          <p:nvPr/>
        </p:nvSpPr>
        <p:spPr>
          <a:xfrm>
            <a:off x="531045" y="1605847"/>
            <a:ext cx="10945304" cy="2229649"/>
          </a:xfrm>
          <a:prstGeom prst="rect">
            <a:avLst/>
          </a:prstGeom>
          <a:noFill/>
        </p:spPr>
        <p:txBody>
          <a:bodyPr wrap="square" rtlCol="0">
            <a:spAutoFit/>
          </a:bodyPr>
          <a:lstStyle/>
          <a:p>
            <a:pPr lvl="1" indent="0">
              <a:lnSpc>
                <a:spcPct val="67000"/>
              </a:lnSpc>
              <a:spcBef>
                <a:spcPts val="1000"/>
              </a:spcBef>
              <a:buSzPts val="1000"/>
              <a:buNone/>
              <a:tabLst>
                <a:tab pos="914400" algn="l"/>
              </a:tabLst>
            </a:pPr>
            <a:r>
              <a:rPr lang="fr-FR" sz="2400" dirty="0">
                <a:solidFill>
                  <a:srgbClr val="002060"/>
                </a:solidFill>
              </a:rPr>
              <a:t>Digital </a:t>
            </a:r>
            <a:r>
              <a:rPr lang="fr-FR" sz="2400" dirty="0" err="1">
                <a:solidFill>
                  <a:srgbClr val="002060"/>
                </a:solidFill>
              </a:rPr>
              <a:t>Protect</a:t>
            </a:r>
            <a:r>
              <a:rPr lang="fr-FR" sz="2400" dirty="0">
                <a:solidFill>
                  <a:srgbClr val="002060"/>
                </a:solidFill>
              </a:rPr>
              <a:t> offre une approche globale de la protection numérique en regroupant cybersécurité, gestion des appareils et assistance technique. Cela permet aux clients d’éviter la dispersion des services et de bénéficier d’un interlocuteur unique pour tous leurs besoins.</a:t>
            </a:r>
          </a:p>
          <a:p>
            <a:pPr lvl="1" indent="0">
              <a:lnSpc>
                <a:spcPct val="67000"/>
              </a:lnSpc>
              <a:spcBef>
                <a:spcPts val="1000"/>
              </a:spcBef>
              <a:buSzPts val="1000"/>
              <a:buNone/>
              <a:tabLst>
                <a:tab pos="914400" algn="l"/>
              </a:tabLst>
            </a:pPr>
            <a:r>
              <a:rPr lang="fr-FR" sz="2400" dirty="0">
                <a:solidFill>
                  <a:srgbClr val="002060"/>
                </a:solidFill>
              </a:rPr>
              <a:t>En plus de la technologie, l’accompagnement proposé inclut un support technique disponible 24/7. Ce service permet de résoudre rapidement les incidents et renforce la confiance des clients grâce à l’expertise reconnue de Météore.</a:t>
            </a:r>
          </a:p>
          <a:p>
            <a:endParaRPr lang="fr-FR" dirty="0"/>
          </a:p>
        </p:txBody>
      </p:sp>
    </p:spTree>
    <p:extLst>
      <p:ext uri="{BB962C8B-B14F-4D97-AF65-F5344CB8AC3E}">
        <p14:creationId xmlns:p14="http://schemas.microsoft.com/office/powerpoint/2010/main" val="1254168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EA2C45D-129C-43DE-0E30-CF349ED7A795}"/>
              </a:ext>
            </a:extLst>
          </p:cNvPr>
          <p:cNvSpPr>
            <a:spLocks noGrp="1"/>
          </p:cNvSpPr>
          <p:nvPr>
            <p:ph idx="1"/>
          </p:nvPr>
        </p:nvSpPr>
        <p:spPr>
          <a:xfrm>
            <a:off x="800492" y="618993"/>
            <a:ext cx="11699450" cy="5659258"/>
          </a:xfrm>
        </p:spPr>
        <p:txBody>
          <a:bodyPr/>
          <a:lstStyle/>
          <a:p>
            <a:pPr>
              <a:buNone/>
            </a:pPr>
            <a:endParaRPr lang="fr-FR" sz="1800" dirty="0">
              <a:solidFill>
                <a:srgbClr val="2F5496"/>
              </a:solidFill>
              <a:effectLst/>
              <a:latin typeface="Calibri" panose="020F0502020204030204" pitchFamily="34" charset="0"/>
              <a:ea typeface="Calibri" panose="020F0502020204030204" pitchFamily="34" charset="0"/>
            </a:endParaRPr>
          </a:p>
          <a:p>
            <a:pPr>
              <a:buNone/>
            </a:pPr>
            <a:endParaRPr lang="fr-FR" sz="1800" dirty="0">
              <a:solidFill>
                <a:srgbClr val="2F5496"/>
              </a:solidFill>
              <a:latin typeface="Calibri" panose="020F0502020204030204" pitchFamily="34" charset="0"/>
              <a:ea typeface="Calibri" panose="020F0502020204030204" pitchFamily="34" charset="0"/>
            </a:endParaRPr>
          </a:p>
          <a:p>
            <a:pPr>
              <a:buNone/>
            </a:pPr>
            <a:r>
              <a:rPr lang="fr-FR" sz="1800" dirty="0">
                <a:solidFill>
                  <a:srgbClr val="2F5496"/>
                </a:solidFill>
                <a:effectLst/>
                <a:latin typeface="Calibri" panose="020F0502020204030204" pitchFamily="34" charset="0"/>
                <a:ea typeface="Calibri" panose="020F0502020204030204" pitchFamily="34" charset="0"/>
              </a:rPr>
              <a:t>Home Safe de Météore ne prend pas en charge uniquement les pannes, mais aussi :</a:t>
            </a:r>
            <a:endParaRPr lang="fr-FR" sz="1800" dirty="0">
              <a:effectLst/>
              <a:latin typeface="Calibri" panose="020F0502020204030204" pitchFamily="34" charset="0"/>
              <a:ea typeface="Calibri" panose="020F0502020204030204" pitchFamily="34" charset="0"/>
            </a:endParaRPr>
          </a:p>
          <a:p>
            <a:pPr marL="342900" lvl="0" indent="-342900">
              <a:buFont typeface="+mj-lt"/>
              <a:buAutoNum type="arabicPeriod"/>
            </a:pPr>
            <a:r>
              <a:rPr lang="fr-FR" sz="1800" b="1" dirty="0">
                <a:solidFill>
                  <a:srgbClr val="000000"/>
                </a:solidFill>
                <a:effectLst/>
                <a:latin typeface="Calibri" panose="020F0502020204030204" pitchFamily="34" charset="0"/>
                <a:ea typeface="Times New Roman" panose="02020603050405020304" pitchFamily="18" charset="0"/>
              </a:rPr>
              <a:t>Travaux</a:t>
            </a:r>
            <a:endParaRPr lang="fr-FR" sz="1800" dirty="0">
              <a:solidFill>
                <a:srgbClr val="000000"/>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fr-FR" sz="1800" b="1" dirty="0">
                <a:solidFill>
                  <a:srgbClr val="000000"/>
                </a:solidFill>
                <a:effectLst/>
                <a:latin typeface="Calibri" panose="020F0502020204030204" pitchFamily="34" charset="0"/>
                <a:ea typeface="Times New Roman" panose="02020603050405020304" pitchFamily="18" charset="0"/>
              </a:rPr>
              <a:t>Maintenance</a:t>
            </a:r>
            <a:endParaRPr lang="fr-FR" sz="1800" dirty="0">
              <a:solidFill>
                <a:srgbClr val="000000"/>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fr-FR" sz="1800" b="1" dirty="0">
                <a:solidFill>
                  <a:srgbClr val="000000"/>
                </a:solidFill>
                <a:effectLst/>
                <a:latin typeface="Calibri" panose="020F0502020204030204" pitchFamily="34" charset="0"/>
                <a:ea typeface="Times New Roman" panose="02020603050405020304" pitchFamily="18" charset="0"/>
              </a:rPr>
              <a:t>Panne</a:t>
            </a:r>
            <a:endParaRPr lang="fr-FR" sz="1800" dirty="0">
              <a:solidFill>
                <a:srgbClr val="000000"/>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fr-FR" sz="1800" b="1" dirty="0">
                <a:solidFill>
                  <a:srgbClr val="000000"/>
                </a:solidFill>
                <a:effectLst/>
                <a:latin typeface="Calibri" panose="020F0502020204030204" pitchFamily="34" charset="0"/>
                <a:ea typeface="Times New Roman" panose="02020603050405020304" pitchFamily="18" charset="0"/>
              </a:rPr>
              <a:t>Installation </a:t>
            </a:r>
            <a:endParaRPr lang="fr-FR" sz="1800" dirty="0">
              <a:solidFill>
                <a:srgbClr val="000000"/>
              </a:solidFill>
              <a:effectLst/>
              <a:latin typeface="Calibri" panose="020F0502020204030204" pitchFamily="34" charset="0"/>
              <a:ea typeface="Calibri" panose="020F0502020204030204" pitchFamily="34" charset="0"/>
            </a:endParaRPr>
          </a:p>
          <a:p>
            <a:pPr marL="342900" lvl="0" indent="-342900">
              <a:buFont typeface="+mj-lt"/>
              <a:buAutoNum type="arabicPeriod"/>
            </a:pPr>
            <a:r>
              <a:rPr lang="fr-FR" sz="1800" b="1" dirty="0">
                <a:solidFill>
                  <a:srgbClr val="000000"/>
                </a:solidFill>
                <a:effectLst/>
                <a:latin typeface="Calibri" panose="020F0502020204030204" pitchFamily="34" charset="0"/>
                <a:ea typeface="Times New Roman" panose="02020603050405020304" pitchFamily="18" charset="0"/>
              </a:rPr>
              <a:t>Travaux de peinture (Murs/ sols) fourniture et pose de sols, rafraichissement </a:t>
            </a:r>
            <a:endParaRPr lang="fr-FR" sz="1800" dirty="0">
              <a:solidFill>
                <a:srgbClr val="000000"/>
              </a:solidFill>
              <a:effectLst/>
              <a:latin typeface="Calibri" panose="020F0502020204030204" pitchFamily="34" charset="0"/>
              <a:ea typeface="Calibri" panose="020F0502020204030204" pitchFamily="34" charset="0"/>
            </a:endParaRPr>
          </a:p>
          <a:p>
            <a:pPr>
              <a:buNone/>
            </a:pPr>
            <a:r>
              <a:rPr lang="fr-FR" sz="1800" dirty="0">
                <a:solidFill>
                  <a:srgbClr val="2F5496"/>
                </a:solidFill>
                <a:effectLst/>
                <a:latin typeface="Calibri" panose="020F0502020204030204" pitchFamily="34" charset="0"/>
                <a:ea typeface="Calibri" panose="020F0502020204030204" pitchFamily="34" charset="0"/>
              </a:rPr>
              <a:t> </a:t>
            </a:r>
            <a:endParaRPr lang="fr-FR" sz="1800" dirty="0">
              <a:effectLst/>
              <a:latin typeface="Calibri" panose="020F0502020204030204" pitchFamily="34" charset="0"/>
              <a:ea typeface="Calibri" panose="020F0502020204030204" pitchFamily="34" charset="0"/>
            </a:endParaRPr>
          </a:p>
          <a:p>
            <a:pPr marL="0" indent="0">
              <a:buNone/>
            </a:pPr>
            <a:r>
              <a:rPr lang="fr-FR" sz="1800" dirty="0" err="1">
                <a:solidFill>
                  <a:srgbClr val="2F5496"/>
                </a:solidFill>
                <a:effectLst/>
                <a:latin typeface="Wingdings" panose="05000000000000000000" pitchFamily="2" charset="2"/>
                <a:ea typeface="Calibri" panose="020F0502020204030204" pitchFamily="34" charset="0"/>
              </a:rPr>
              <a:t>è</a:t>
            </a:r>
            <a:r>
              <a:rPr lang="fr-FR" sz="1800" dirty="0" err="1">
                <a:solidFill>
                  <a:srgbClr val="2F5496"/>
                </a:solidFill>
                <a:effectLst/>
                <a:latin typeface="Calibri" panose="020F0502020204030204" pitchFamily="34" charset="0"/>
                <a:ea typeface="Calibri" panose="020F0502020204030204" pitchFamily="34" charset="0"/>
              </a:rPr>
              <a:t>Des</a:t>
            </a:r>
            <a:r>
              <a:rPr lang="fr-FR" sz="1800" dirty="0">
                <a:solidFill>
                  <a:srgbClr val="2F5496"/>
                </a:solidFill>
                <a:effectLst/>
                <a:latin typeface="Calibri" panose="020F0502020204030204" pitchFamily="34" charset="0"/>
                <a:ea typeface="Calibri" panose="020F0502020204030204" pitchFamily="34" charset="0"/>
              </a:rPr>
              <a:t> prix négociés et moins cher que la concurrence, une assistance rapide et professionnelle, qui regroupe tous les services.</a:t>
            </a:r>
            <a:endParaRPr lang="fr-FR" sz="1800" dirty="0">
              <a:effectLst/>
              <a:latin typeface="Calibri" panose="020F0502020204030204" pitchFamily="34" charset="0"/>
              <a:ea typeface="Calibri" panose="020F0502020204030204" pitchFamily="34" charset="0"/>
            </a:endParaRPr>
          </a:p>
          <a:p>
            <a:endParaRPr lang="fr-FR" dirty="0"/>
          </a:p>
        </p:txBody>
      </p:sp>
      <p:sp>
        <p:nvSpPr>
          <p:cNvPr id="4" name="Titre 1">
            <a:extLst>
              <a:ext uri="{FF2B5EF4-FFF2-40B4-BE49-F238E27FC236}">
                <a16:creationId xmlns:a16="http://schemas.microsoft.com/office/drawing/2014/main" id="{AE97A053-7B4C-A409-B8FD-D102106A2913}"/>
              </a:ext>
            </a:extLst>
          </p:cNvPr>
          <p:cNvSpPr>
            <a:spLocks noGrp="1"/>
          </p:cNvSpPr>
          <p:nvPr>
            <p:ph type="title"/>
          </p:nvPr>
        </p:nvSpPr>
        <p:spPr>
          <a:xfrm>
            <a:off x="654377" y="295828"/>
            <a:ext cx="10515600" cy="646331"/>
          </a:xfrm>
          <a:noFill/>
        </p:spPr>
        <p:txBody>
          <a:bodyPr wrap="square">
            <a:spAutoFit/>
          </a:bodyPr>
          <a:lstStyle/>
          <a:p>
            <a:r>
              <a:rPr lang="fr-FR" sz="4000" b="1" dirty="0">
                <a:solidFill>
                  <a:srgbClr val="00B0F0"/>
                </a:solidFill>
                <a:latin typeface="+mn-lt"/>
                <a:ea typeface="+mn-ea"/>
                <a:cs typeface="+mn-cs"/>
              </a:rPr>
              <a:t>Arguments HOME ASSIST :</a:t>
            </a:r>
          </a:p>
        </p:txBody>
      </p:sp>
    </p:spTree>
    <p:extLst>
      <p:ext uri="{BB962C8B-B14F-4D97-AF65-F5344CB8AC3E}">
        <p14:creationId xmlns:p14="http://schemas.microsoft.com/office/powerpoint/2010/main" val="2467650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01238DF-FF2A-FB05-9A38-2BDA3A13E01A}"/>
              </a:ext>
            </a:extLst>
          </p:cNvPr>
          <p:cNvSpPr>
            <a:spLocks noGrp="1"/>
          </p:cNvSpPr>
          <p:nvPr>
            <p:ph idx="1"/>
          </p:nvPr>
        </p:nvSpPr>
        <p:spPr/>
        <p:txBody>
          <a:bodyPr>
            <a:normAutofit fontScale="92500" lnSpcReduction="20000"/>
          </a:bodyPr>
          <a:lstStyle/>
          <a:p>
            <a:pPr marL="1028700" lvl="0" indent="-342900">
              <a:lnSpc>
                <a:spcPct val="87000"/>
              </a:lnSpc>
              <a:buFont typeface="+mj-lt"/>
              <a:buAutoNum type="arabicPeriod"/>
              <a:tabLst>
                <a:tab pos="457200" algn="l"/>
              </a:tabLst>
            </a:pPr>
            <a:r>
              <a:rPr lang="fr-FR" sz="1700" dirty="0">
                <a:solidFill>
                  <a:srgbClr val="002060"/>
                </a:solidFill>
              </a:rPr>
              <a:t>« Je ne suis pas intéressé ! »</a:t>
            </a:r>
            <a:br>
              <a:rPr lang="fr-FR" sz="1700" dirty="0">
                <a:solidFill>
                  <a:srgbClr val="002060"/>
                </a:solidFill>
              </a:rPr>
            </a:br>
            <a:r>
              <a:rPr lang="fr-FR" sz="1700" dirty="0">
                <a:solidFill>
                  <a:srgbClr val="002060"/>
                </a:solidFill>
              </a:rPr>
              <a:t>Réponse :</a:t>
            </a:r>
          </a:p>
          <a:p>
            <a:pPr lvl="1" indent="0">
              <a:lnSpc>
                <a:spcPct val="87000"/>
              </a:lnSpc>
              <a:spcBef>
                <a:spcPts val="1000"/>
              </a:spcBef>
              <a:buSzPts val="1000"/>
              <a:buNone/>
              <a:tabLst>
                <a:tab pos="914400" algn="l"/>
              </a:tabLst>
            </a:pPr>
            <a:r>
              <a:rPr lang="fr-FR" sz="1700" dirty="0">
                <a:solidFill>
                  <a:srgbClr val="002060"/>
                </a:solidFill>
              </a:rPr>
              <a:t>En cas de panne, comment faites-vous, surtout en soirée, les jours fériés ou le week-end ?</a:t>
            </a:r>
          </a:p>
          <a:p>
            <a:pPr lvl="1" indent="0">
              <a:lnSpc>
                <a:spcPct val="87000"/>
              </a:lnSpc>
              <a:spcBef>
                <a:spcPts val="1000"/>
              </a:spcBef>
              <a:buSzPts val="1000"/>
              <a:buNone/>
              <a:tabLst>
                <a:tab pos="914400" algn="l"/>
              </a:tabLst>
            </a:pPr>
            <a:r>
              <a:rPr lang="fr-FR" sz="1700" dirty="0">
                <a:solidFill>
                  <a:srgbClr val="002060"/>
                </a:solidFill>
              </a:rPr>
              <a:t>Notre solution Home Safe/Assist est disponible 24h/24 et 7j/7 avec un délai d’intervention maximum de 2 heures.</a:t>
            </a:r>
          </a:p>
          <a:p>
            <a:pPr lvl="1" indent="0">
              <a:lnSpc>
                <a:spcPct val="87000"/>
              </a:lnSpc>
              <a:spcBef>
                <a:spcPts val="1000"/>
              </a:spcBef>
              <a:buSzPts val="1000"/>
              <a:buNone/>
              <a:tabLst>
                <a:tab pos="914400" algn="l"/>
              </a:tabLst>
            </a:pPr>
            <a:r>
              <a:rPr lang="fr-FR" sz="1700" dirty="0">
                <a:solidFill>
                  <a:srgbClr val="002060"/>
                </a:solidFill>
              </a:rPr>
              <a:t>Vous bénéficiez d’une intervention rapide et efficace assurée par un spécialiste (mesdepanneurs.fr appartient à Engie) avec des prix négociés.</a:t>
            </a:r>
          </a:p>
          <a:p>
            <a:pPr lvl="1" indent="0">
              <a:lnSpc>
                <a:spcPct val="87000"/>
              </a:lnSpc>
              <a:spcBef>
                <a:spcPts val="1000"/>
              </a:spcBef>
              <a:spcAft>
                <a:spcPts val="800"/>
              </a:spcAft>
              <a:buSzPts val="1000"/>
              <a:buNone/>
              <a:tabLst>
                <a:tab pos="914400" algn="l"/>
              </a:tabLst>
            </a:pPr>
            <a:r>
              <a:rPr lang="fr-FR" sz="1700" dirty="0">
                <a:solidFill>
                  <a:srgbClr val="002060"/>
                </a:solidFill>
              </a:rPr>
              <a:t>Je peux savoir la raison svp ?</a:t>
            </a:r>
          </a:p>
          <a:p>
            <a:pPr lvl="1" indent="0">
              <a:lnSpc>
                <a:spcPct val="87000"/>
              </a:lnSpc>
              <a:spcBef>
                <a:spcPts val="1000"/>
              </a:spcBef>
              <a:spcAft>
                <a:spcPts val="800"/>
              </a:spcAft>
              <a:buSzPts val="1000"/>
              <a:buNone/>
              <a:tabLst>
                <a:tab pos="914400" algn="l"/>
              </a:tabLst>
            </a:pPr>
            <a:endParaRPr lang="fr-FR" sz="1700" dirty="0">
              <a:solidFill>
                <a:srgbClr val="002060"/>
              </a:solidFill>
            </a:endParaRPr>
          </a:p>
          <a:p>
            <a:pPr marL="1028700" lvl="0" indent="-342900">
              <a:lnSpc>
                <a:spcPct val="87000"/>
              </a:lnSpc>
              <a:buFont typeface="+mj-lt"/>
              <a:buAutoNum type="arabicPeriod"/>
              <a:tabLst>
                <a:tab pos="457200" algn="l"/>
              </a:tabLst>
            </a:pPr>
            <a:r>
              <a:rPr lang="fr-FR" sz="1700" dirty="0">
                <a:solidFill>
                  <a:srgbClr val="002060"/>
                </a:solidFill>
              </a:rPr>
              <a:t>« C’est cher ! »</a:t>
            </a:r>
            <a:br>
              <a:rPr lang="fr-FR" sz="1700" dirty="0">
                <a:solidFill>
                  <a:srgbClr val="002060"/>
                </a:solidFill>
              </a:rPr>
            </a:br>
            <a:r>
              <a:rPr lang="fr-FR" sz="1700" dirty="0">
                <a:solidFill>
                  <a:srgbClr val="002060"/>
                </a:solidFill>
              </a:rPr>
              <a:t>Réponse :</a:t>
            </a:r>
          </a:p>
          <a:p>
            <a:pPr lvl="1" indent="0">
              <a:lnSpc>
                <a:spcPct val="87000"/>
              </a:lnSpc>
              <a:spcBef>
                <a:spcPts val="1000"/>
              </a:spcBef>
              <a:buSzPts val="1000"/>
              <a:buNone/>
              <a:tabLst>
                <a:tab pos="914400" algn="l"/>
              </a:tabLst>
            </a:pPr>
            <a:r>
              <a:rPr lang="fr-FR" sz="1700" dirty="0">
                <a:solidFill>
                  <a:srgbClr val="002060"/>
                </a:solidFill>
              </a:rPr>
              <a:t>Je comprends Mr/Mme, prenez le temps de faire le calcul : en cas de panne, si vous appelez un technicien indépendant ou quelqu’un de votre entourage, pensez aux frais de déplacement, de main-d’œuvre et l’incertitude d’une intervention rapide.</a:t>
            </a:r>
          </a:p>
          <a:p>
            <a:pPr lvl="1" indent="0">
              <a:lnSpc>
                <a:spcPct val="87000"/>
              </a:lnSpc>
              <a:spcBef>
                <a:spcPts val="1000"/>
              </a:spcBef>
              <a:buSzPts val="1000"/>
              <a:buNone/>
              <a:tabLst>
                <a:tab pos="914400" algn="l"/>
              </a:tabLst>
            </a:pPr>
            <a:r>
              <a:rPr lang="fr-FR" sz="1700" dirty="0">
                <a:solidFill>
                  <a:srgbClr val="002060"/>
                </a:solidFill>
              </a:rPr>
              <a:t>Une intervention par un prestataire non négocié peut coûter facilement un minimum de 400 €.</a:t>
            </a:r>
          </a:p>
          <a:p>
            <a:pPr lvl="1" indent="0">
              <a:lnSpc>
                <a:spcPct val="87000"/>
              </a:lnSpc>
              <a:spcBef>
                <a:spcPts val="1000"/>
              </a:spcBef>
              <a:spcAft>
                <a:spcPts val="800"/>
              </a:spcAft>
              <a:buSzPts val="1000"/>
              <a:buNone/>
              <a:tabLst>
                <a:tab pos="914400" algn="l"/>
              </a:tabLst>
            </a:pPr>
            <a:r>
              <a:rPr lang="fr-FR" sz="1700" dirty="0">
                <a:solidFill>
                  <a:srgbClr val="002060"/>
                </a:solidFill>
              </a:rPr>
              <a:t>Chez Météore, grâce à des tarifs négociés, la moyenne est d’environ est de 150 €.</a:t>
            </a:r>
          </a:p>
          <a:p>
            <a:endParaRPr lang="fr-FR" dirty="0"/>
          </a:p>
        </p:txBody>
      </p:sp>
      <p:sp>
        <p:nvSpPr>
          <p:cNvPr id="4" name="Titre 1">
            <a:extLst>
              <a:ext uri="{FF2B5EF4-FFF2-40B4-BE49-F238E27FC236}">
                <a16:creationId xmlns:a16="http://schemas.microsoft.com/office/drawing/2014/main" id="{51CA3FF2-39B1-631E-2F49-03C9D1874535}"/>
              </a:ext>
            </a:extLst>
          </p:cNvPr>
          <p:cNvSpPr txBox="1">
            <a:spLocks/>
          </p:cNvSpPr>
          <p:nvPr/>
        </p:nvSpPr>
        <p:spPr>
          <a:xfrm>
            <a:off x="838200" y="328954"/>
            <a:ext cx="10515600"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00B0F0"/>
                </a:solidFill>
                <a:latin typeface="+mn-lt"/>
                <a:ea typeface="+mn-ea"/>
                <a:cs typeface="+mn-cs"/>
              </a:rPr>
              <a:t>GUIDE D’OBJECTIONS HOME ASSIST :</a:t>
            </a:r>
          </a:p>
        </p:txBody>
      </p:sp>
    </p:spTree>
    <p:extLst>
      <p:ext uri="{BB962C8B-B14F-4D97-AF65-F5344CB8AC3E}">
        <p14:creationId xmlns:p14="http://schemas.microsoft.com/office/powerpoint/2010/main" val="1834697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6ECC884-1DA9-BC66-A3A4-AA2B71731B05}"/>
              </a:ext>
            </a:extLst>
          </p:cNvPr>
          <p:cNvSpPr>
            <a:spLocks noGrp="1"/>
          </p:cNvSpPr>
          <p:nvPr>
            <p:ph idx="1"/>
          </p:nvPr>
        </p:nvSpPr>
        <p:spPr>
          <a:xfrm>
            <a:off x="640237" y="1253331"/>
            <a:ext cx="10515600" cy="4351338"/>
          </a:xfrm>
        </p:spPr>
        <p:txBody>
          <a:bodyPr/>
          <a:lstStyle/>
          <a:p>
            <a:pPr marL="685800" lvl="0" indent="0">
              <a:lnSpc>
                <a:spcPct val="87000"/>
              </a:lnSpc>
              <a:buNone/>
              <a:tabLst>
                <a:tab pos="457200" algn="l"/>
              </a:tabLst>
            </a:pPr>
            <a:r>
              <a:rPr lang="fr-FR" sz="1700" dirty="0">
                <a:solidFill>
                  <a:srgbClr val="002060"/>
                </a:solidFill>
              </a:rPr>
              <a:t>3. « Je m’occupe moi-même des pannes ! »</a:t>
            </a:r>
            <a:br>
              <a:rPr lang="fr-FR" sz="1700" dirty="0">
                <a:solidFill>
                  <a:srgbClr val="002060"/>
                </a:solidFill>
              </a:rPr>
            </a:br>
            <a:r>
              <a:rPr lang="fr-FR" sz="1700" dirty="0">
                <a:solidFill>
                  <a:srgbClr val="002060"/>
                </a:solidFill>
              </a:rPr>
              <a:t>Réponse :</a:t>
            </a:r>
          </a:p>
          <a:p>
            <a:pPr lvl="1" indent="0">
              <a:lnSpc>
                <a:spcPct val="87000"/>
              </a:lnSpc>
              <a:spcBef>
                <a:spcPts val="1000"/>
              </a:spcBef>
              <a:buSzPts val="1000"/>
              <a:buNone/>
              <a:tabLst>
                <a:tab pos="914400" algn="l"/>
              </a:tabLst>
            </a:pPr>
            <a:r>
              <a:rPr lang="fr-FR" sz="1700" dirty="0">
                <a:solidFill>
                  <a:srgbClr val="002060"/>
                </a:solidFill>
              </a:rPr>
              <a:t>Très bien, vous gérez peut-être les pannes d’électricité vous-même.</a:t>
            </a:r>
          </a:p>
          <a:p>
            <a:pPr marL="685800" indent="0">
              <a:lnSpc>
                <a:spcPct val="87000"/>
              </a:lnSpc>
              <a:buNone/>
            </a:pPr>
            <a:r>
              <a:rPr lang="fr-FR" sz="1700" dirty="0">
                <a:solidFill>
                  <a:srgbClr val="002060"/>
                </a:solidFill>
              </a:rPr>
              <a:t>Mais que faites-vous en cas de perte de clés, d’une porte bloquée de l’intérieur ou d’une panne plomberie ?</a:t>
            </a:r>
          </a:p>
          <a:p>
            <a:pPr lvl="1" indent="0">
              <a:lnSpc>
                <a:spcPct val="87000"/>
              </a:lnSpc>
              <a:spcBef>
                <a:spcPts val="1000"/>
              </a:spcBef>
              <a:buSzPts val="1000"/>
              <a:buNone/>
              <a:tabLst>
                <a:tab pos="914400" algn="l"/>
              </a:tabLst>
            </a:pPr>
            <a:r>
              <a:rPr lang="fr-FR" sz="1700" dirty="0">
                <a:solidFill>
                  <a:srgbClr val="002060"/>
                </a:solidFill>
              </a:rPr>
              <a:t>Avec Home Safe, un spécialiste intervient dans un délai de 2 heures pour régler rapidement tous types de pannes.</a:t>
            </a:r>
          </a:p>
          <a:p>
            <a:pPr lvl="1" indent="0">
              <a:lnSpc>
                <a:spcPct val="87000"/>
              </a:lnSpc>
              <a:spcBef>
                <a:spcPts val="1000"/>
              </a:spcBef>
              <a:buSzPts val="1000"/>
              <a:buNone/>
              <a:tabLst>
                <a:tab pos="914400" algn="l"/>
              </a:tabLst>
            </a:pPr>
            <a:endParaRPr lang="fr-FR" sz="1700" dirty="0">
              <a:solidFill>
                <a:srgbClr val="002060"/>
              </a:solidFill>
            </a:endParaRPr>
          </a:p>
          <a:p>
            <a:pPr marL="685800" lvl="0" indent="0">
              <a:lnSpc>
                <a:spcPct val="87000"/>
              </a:lnSpc>
              <a:buNone/>
              <a:tabLst>
                <a:tab pos="457200" algn="l"/>
              </a:tabLst>
            </a:pPr>
            <a:r>
              <a:rPr lang="fr-FR" sz="1700" dirty="0">
                <a:solidFill>
                  <a:srgbClr val="002060"/>
                </a:solidFill>
              </a:rPr>
              <a:t>4. « Je suis abonné à un service similaire »</a:t>
            </a:r>
            <a:br>
              <a:rPr lang="fr-FR" sz="1700" dirty="0">
                <a:solidFill>
                  <a:srgbClr val="002060"/>
                </a:solidFill>
              </a:rPr>
            </a:br>
            <a:r>
              <a:rPr lang="fr-FR" sz="1700" dirty="0">
                <a:solidFill>
                  <a:srgbClr val="002060"/>
                </a:solidFill>
              </a:rPr>
              <a:t>Réponse :</a:t>
            </a:r>
          </a:p>
          <a:p>
            <a:pPr lvl="1" indent="0">
              <a:lnSpc>
                <a:spcPct val="87000"/>
              </a:lnSpc>
              <a:spcBef>
                <a:spcPts val="1000"/>
              </a:spcBef>
              <a:buSzPts val="1000"/>
              <a:buNone/>
              <a:tabLst>
                <a:tab pos="914400" algn="l"/>
              </a:tabLst>
            </a:pPr>
            <a:r>
              <a:rPr lang="fr-FR" sz="1700" dirty="0">
                <a:solidFill>
                  <a:srgbClr val="002060"/>
                </a:solidFill>
              </a:rPr>
              <a:t>D’accord, lequel utilisez-vous actuellement ? (Après avoir identifié la société, comparez les avantages.)</a:t>
            </a:r>
          </a:p>
          <a:p>
            <a:pPr lvl="1" indent="0">
              <a:lnSpc>
                <a:spcPct val="87000"/>
              </a:lnSpc>
              <a:spcBef>
                <a:spcPts val="1000"/>
              </a:spcBef>
              <a:spcAft>
                <a:spcPts val="800"/>
              </a:spcAft>
              <a:buSzPts val="1000"/>
              <a:buNone/>
              <a:tabLst>
                <a:tab pos="914400" algn="l"/>
              </a:tabLst>
            </a:pPr>
            <a:r>
              <a:rPr lang="fr-FR" sz="1700" dirty="0">
                <a:solidFill>
                  <a:srgbClr val="002060"/>
                </a:solidFill>
              </a:rPr>
              <a:t>Je doute qu’un autre service offre une assistance aussi complète que Météore : nous prenons en charge l’ensemble des pannes (électricité, plomberie, serrurerie, etc.) à un tarif compétitif et sans limitation annuelle, contrairement aux offres limitées et coûteuses de la concurrence.</a:t>
            </a:r>
          </a:p>
          <a:p>
            <a:endParaRPr lang="fr-FR" dirty="0"/>
          </a:p>
        </p:txBody>
      </p:sp>
    </p:spTree>
    <p:extLst>
      <p:ext uri="{BB962C8B-B14F-4D97-AF65-F5344CB8AC3E}">
        <p14:creationId xmlns:p14="http://schemas.microsoft.com/office/powerpoint/2010/main" val="1843397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D4575D2-892C-7A92-4335-B166FD808BDB}"/>
              </a:ext>
            </a:extLst>
          </p:cNvPr>
          <p:cNvSpPr>
            <a:spLocks noGrp="1"/>
          </p:cNvSpPr>
          <p:nvPr>
            <p:ph idx="1"/>
          </p:nvPr>
        </p:nvSpPr>
        <p:spPr>
          <a:xfrm>
            <a:off x="498835" y="967786"/>
            <a:ext cx="10515600" cy="5385880"/>
          </a:xfrm>
        </p:spPr>
        <p:txBody>
          <a:bodyPr>
            <a:normAutofit fontScale="92500" lnSpcReduction="20000"/>
          </a:bodyPr>
          <a:lstStyle/>
          <a:p>
            <a:pPr marL="342900" lvl="0" indent="-342900">
              <a:lnSpc>
                <a:spcPct val="107000"/>
              </a:lnSpc>
              <a:buFont typeface="Arial" panose="020B0604020202020204" pitchFamily="34" charset="0"/>
              <a:buNone/>
              <a:tabLst>
                <a:tab pos="457200" algn="l"/>
              </a:tabLst>
            </a:pPr>
            <a:r>
              <a:rPr lang="fr-FR" sz="2000" dirty="0">
                <a:solidFill>
                  <a:srgbClr val="002060"/>
                </a:solidFill>
              </a:rPr>
              <a:t>5. « J’ai l’assurance habitation qui s’occupe de tout ! »</a:t>
            </a:r>
            <a:br>
              <a:rPr lang="fr-FR" sz="2000" dirty="0">
                <a:solidFill>
                  <a:srgbClr val="002060"/>
                </a:solidFill>
              </a:rPr>
            </a:br>
            <a:r>
              <a:rPr lang="fr-FR" sz="2000" dirty="0">
                <a:solidFill>
                  <a:srgbClr val="002060"/>
                </a:solidFill>
              </a:rPr>
              <a:t>Réponse :</a:t>
            </a:r>
          </a:p>
          <a:p>
            <a:pPr marL="457200">
              <a:lnSpc>
                <a:spcPct val="107000"/>
              </a:lnSpc>
              <a:buFont typeface="Arial" panose="020B0604020202020204" pitchFamily="34" charset="0"/>
              <a:buNone/>
            </a:pPr>
            <a:r>
              <a:rPr lang="fr-FR" sz="2000" dirty="0">
                <a:solidFill>
                  <a:srgbClr val="002060"/>
                </a:solidFill>
              </a:rPr>
              <a:t>(Faut préciser au client la différence selon vous entre une assurance habitation et l’assistance Météore)</a:t>
            </a:r>
          </a:p>
          <a:p>
            <a:pPr marL="457200" lvl="1" indent="0">
              <a:lnSpc>
                <a:spcPct val="107000"/>
              </a:lnSpc>
              <a:spcBef>
                <a:spcPts val="1000"/>
              </a:spcBef>
              <a:buSzPts val="1000"/>
              <a:buNone/>
              <a:tabLst>
                <a:tab pos="914400" algn="l"/>
              </a:tabLst>
            </a:pPr>
            <a:r>
              <a:rPr lang="fr-FR" sz="2000" dirty="0">
                <a:solidFill>
                  <a:srgbClr val="002060"/>
                </a:solidFill>
              </a:rPr>
              <a:t>Avec votre assurance, vous devez d’abord régler la panne, puis envoyer la facture pour être remboursé.</a:t>
            </a:r>
          </a:p>
          <a:p>
            <a:pPr marL="914400">
              <a:lnSpc>
                <a:spcPct val="107000"/>
              </a:lnSpc>
              <a:buFont typeface="Arial" panose="020B0604020202020204" pitchFamily="34" charset="0"/>
              <a:buNone/>
            </a:pPr>
            <a:r>
              <a:rPr lang="fr-FR" sz="2000" dirty="0">
                <a:solidFill>
                  <a:srgbClr val="002060"/>
                </a:solidFill>
              </a:rPr>
              <a:t>En revanche, pour résoudre immédiatement la panne, vous devez appeler un service ou un électricien, et payer le déplacement, la main-d’œuvre et les pièces.</a:t>
            </a:r>
          </a:p>
          <a:p>
            <a:pPr marL="914400">
              <a:lnSpc>
                <a:spcPct val="107000"/>
              </a:lnSpc>
              <a:buFont typeface="Arial" panose="020B0604020202020204" pitchFamily="34" charset="0"/>
              <a:buNone/>
            </a:pPr>
            <a:r>
              <a:rPr lang="fr-FR" sz="2000" dirty="0">
                <a:solidFill>
                  <a:srgbClr val="002060"/>
                </a:solidFill>
              </a:rPr>
              <a:t>En résumé, Météore propose un service de dépannage immédiat (non remboursable) qui vient compléter votre assurance : ils ne remplissent pas le même rôle, mais sont complémentaires.</a:t>
            </a:r>
          </a:p>
          <a:p>
            <a:pPr marL="342900" lvl="0" indent="-342900">
              <a:lnSpc>
                <a:spcPct val="107000"/>
              </a:lnSpc>
              <a:buFont typeface="Arial" panose="020B0604020202020204" pitchFamily="34" charset="0"/>
              <a:buNone/>
              <a:tabLst>
                <a:tab pos="457200" algn="l"/>
              </a:tabLst>
            </a:pPr>
            <a:r>
              <a:rPr lang="fr-FR" sz="2000" dirty="0">
                <a:solidFill>
                  <a:srgbClr val="002060"/>
                </a:solidFill>
              </a:rPr>
              <a:t>6. « Je ne vois pas l’intérêt »</a:t>
            </a:r>
            <a:br>
              <a:rPr lang="fr-FR" sz="2000" dirty="0">
                <a:solidFill>
                  <a:srgbClr val="002060"/>
                </a:solidFill>
              </a:rPr>
            </a:br>
            <a:r>
              <a:rPr lang="fr-FR" sz="2000" dirty="0">
                <a:solidFill>
                  <a:srgbClr val="002060"/>
                </a:solidFill>
              </a:rPr>
              <a:t>Réponse :</a:t>
            </a:r>
          </a:p>
          <a:p>
            <a:pPr marL="457200" lvl="1" indent="0">
              <a:lnSpc>
                <a:spcPct val="107000"/>
              </a:lnSpc>
              <a:spcBef>
                <a:spcPts val="1000"/>
              </a:spcBef>
              <a:buSzPts val="1000"/>
              <a:buNone/>
              <a:tabLst>
                <a:tab pos="914400" algn="l"/>
              </a:tabLst>
            </a:pPr>
            <a:r>
              <a:rPr lang="fr-FR" sz="2000" dirty="0">
                <a:solidFill>
                  <a:srgbClr val="002060"/>
                </a:solidFill>
              </a:rPr>
              <a:t>Nos services offrent une assistance pratique et technique en cas de problème, contrairement à une assurance tout risque.</a:t>
            </a:r>
          </a:p>
          <a:p>
            <a:pPr marL="457200" lvl="1" indent="0">
              <a:lnSpc>
                <a:spcPct val="107000"/>
              </a:lnSpc>
              <a:spcBef>
                <a:spcPts val="1000"/>
              </a:spcBef>
              <a:spcAft>
                <a:spcPts val="800"/>
              </a:spcAft>
              <a:buSzPts val="1000"/>
              <a:buNone/>
              <a:tabLst>
                <a:tab pos="914400" algn="l"/>
              </a:tabLst>
            </a:pPr>
            <a:r>
              <a:rPr lang="fr-FR" sz="2000" dirty="0">
                <a:solidFill>
                  <a:srgbClr val="002060"/>
                </a:solidFill>
              </a:rPr>
              <a:t>Peut-être qu’en ce moment vous n’avez pas de panne et que vous ne l’avez pas vécue, mais nous ne pouvons pas savoir ce que l’avenir nous réserve. C’est pourquoi il faut se protéger et prévenir plutôt que guérir.</a:t>
            </a:r>
          </a:p>
        </p:txBody>
      </p:sp>
    </p:spTree>
    <p:extLst>
      <p:ext uri="{BB962C8B-B14F-4D97-AF65-F5344CB8AC3E}">
        <p14:creationId xmlns:p14="http://schemas.microsoft.com/office/powerpoint/2010/main" val="378878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1FC27FD-2DDC-6D91-A093-00F7191E4D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04"/>
            <a:ext cx="6997035" cy="5561856"/>
          </a:xfrm>
          <a:prstGeom prst="rect">
            <a:avLst/>
          </a:prstGeom>
        </p:spPr>
      </p:pic>
      <p:sp>
        <p:nvSpPr>
          <p:cNvPr id="6" name="ZoneTexte 5">
            <a:extLst>
              <a:ext uri="{FF2B5EF4-FFF2-40B4-BE49-F238E27FC236}">
                <a16:creationId xmlns:a16="http://schemas.microsoft.com/office/drawing/2014/main" id="{6CE0D58E-479D-57E4-3A06-002D16EBE2BA}"/>
              </a:ext>
            </a:extLst>
          </p:cNvPr>
          <p:cNvSpPr txBox="1"/>
          <p:nvPr/>
        </p:nvSpPr>
        <p:spPr>
          <a:xfrm>
            <a:off x="6802066" y="1374148"/>
            <a:ext cx="3197968" cy="707886"/>
          </a:xfrm>
          <a:prstGeom prst="rect">
            <a:avLst/>
          </a:prstGeom>
          <a:noFill/>
        </p:spPr>
        <p:txBody>
          <a:bodyPr wrap="square">
            <a:spAutoFit/>
          </a:bodyPr>
          <a:lstStyle/>
          <a:p>
            <a:r>
              <a:rPr lang="fr-FR" sz="4000" b="1" dirty="0">
                <a:solidFill>
                  <a:srgbClr val="00B0F0"/>
                </a:solidFill>
              </a:rPr>
              <a:t>Sommaire :</a:t>
            </a:r>
          </a:p>
        </p:txBody>
      </p:sp>
      <p:sp>
        <p:nvSpPr>
          <p:cNvPr id="7" name="Espace réservé du texte 4">
            <a:extLst>
              <a:ext uri="{FF2B5EF4-FFF2-40B4-BE49-F238E27FC236}">
                <a16:creationId xmlns:a16="http://schemas.microsoft.com/office/drawing/2014/main" id="{D7E2A31D-24A3-90F2-A352-9638DFF37159}"/>
              </a:ext>
            </a:extLst>
          </p:cNvPr>
          <p:cNvSpPr txBox="1">
            <a:spLocks/>
          </p:cNvSpPr>
          <p:nvPr/>
        </p:nvSpPr>
        <p:spPr>
          <a:xfrm>
            <a:off x="7683080" y="2194019"/>
            <a:ext cx="4633908" cy="15889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b="1" dirty="0">
                <a:solidFill>
                  <a:srgbClr val="002060"/>
                </a:solidFill>
              </a:rPr>
              <a:t>SCRIPT</a:t>
            </a:r>
          </a:p>
          <a:p>
            <a:r>
              <a:rPr lang="fr-FR" sz="2400" b="1" dirty="0">
                <a:solidFill>
                  <a:srgbClr val="002060"/>
                </a:solidFill>
              </a:rPr>
              <a:t>ARGUMENTS</a:t>
            </a:r>
          </a:p>
          <a:p>
            <a:r>
              <a:rPr lang="fr-FR" sz="2400" b="1" dirty="0">
                <a:solidFill>
                  <a:srgbClr val="002060"/>
                </a:solidFill>
              </a:rPr>
              <a:t>GUIDE D’OBJECTIONS</a:t>
            </a:r>
          </a:p>
        </p:txBody>
      </p:sp>
    </p:spTree>
    <p:extLst>
      <p:ext uri="{BB962C8B-B14F-4D97-AF65-F5344CB8AC3E}">
        <p14:creationId xmlns:p14="http://schemas.microsoft.com/office/powerpoint/2010/main" val="1166993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95A6999-150D-D543-D5E6-B8DE1351F51A}"/>
              </a:ext>
            </a:extLst>
          </p:cNvPr>
          <p:cNvSpPr>
            <a:spLocks noGrp="1"/>
          </p:cNvSpPr>
          <p:nvPr>
            <p:ph idx="1"/>
          </p:nvPr>
        </p:nvSpPr>
        <p:spPr>
          <a:xfrm>
            <a:off x="234885" y="150828"/>
            <a:ext cx="10515600" cy="4351338"/>
          </a:xfrm>
        </p:spPr>
        <p:txBody>
          <a:bodyPr/>
          <a:lstStyle/>
          <a:p>
            <a:pPr marL="342900" lvl="0" indent="-342900">
              <a:lnSpc>
                <a:spcPct val="107000"/>
              </a:lnSpc>
              <a:buNone/>
              <a:tabLst>
                <a:tab pos="457200" algn="l"/>
              </a:tabLst>
            </a:pPr>
            <a:r>
              <a:rPr lang="fr-FR" sz="2000" dirty="0">
                <a:solidFill>
                  <a:srgbClr val="002060"/>
                </a:solidFill>
              </a:rPr>
              <a:t>7. « J’ai une assurance tout risque » :</a:t>
            </a:r>
          </a:p>
          <a:p>
            <a:pPr marL="457200">
              <a:lnSpc>
                <a:spcPct val="107000"/>
              </a:lnSpc>
              <a:spcAft>
                <a:spcPts val="800"/>
              </a:spcAft>
            </a:pPr>
            <a:r>
              <a:rPr lang="fr-FR" sz="2000" dirty="0">
                <a:solidFill>
                  <a:srgbClr val="002060"/>
                </a:solidFill>
              </a:rPr>
              <a:t>Une assurance tout risque couvre les dommages matériels (incendie, vol, vandalisme, etc.), alors que Home Safe/Assist intervient pour dépanner rapidement votre équipement.</a:t>
            </a:r>
          </a:p>
          <a:p>
            <a:endParaRPr lang="fr-FR" dirty="0"/>
          </a:p>
        </p:txBody>
      </p:sp>
      <p:pic>
        <p:nvPicPr>
          <p:cNvPr id="4" name="Image 3">
            <a:extLst>
              <a:ext uri="{FF2B5EF4-FFF2-40B4-BE49-F238E27FC236}">
                <a16:creationId xmlns:a16="http://schemas.microsoft.com/office/drawing/2014/main" id="{58F05E66-C649-323A-A0B0-00B7A4274492}"/>
              </a:ext>
            </a:extLst>
          </p:cNvPr>
          <p:cNvPicPr>
            <a:picLocks noChangeAspect="1"/>
          </p:cNvPicPr>
          <p:nvPr/>
        </p:nvPicPr>
        <p:blipFill rotWithShape="1">
          <a:blip r:embed="rId2"/>
          <a:srcRect l="4220" t="35820" r="23478" b="30709"/>
          <a:stretch/>
        </p:blipFill>
        <p:spPr bwMode="auto">
          <a:xfrm>
            <a:off x="525832" y="1468224"/>
            <a:ext cx="7637780" cy="2660715"/>
          </a:xfrm>
          <a:prstGeom prst="rect">
            <a:avLst/>
          </a:prstGeom>
          <a:ln>
            <a:noFill/>
          </a:ln>
          <a:extLst>
            <a:ext uri="{53640926-AAD7-44D8-BBD7-CCE9431645EC}">
              <a14:shadowObscured xmlns:a14="http://schemas.microsoft.com/office/drawing/2010/main"/>
            </a:ext>
          </a:extLst>
        </p:spPr>
      </p:pic>
      <p:pic>
        <p:nvPicPr>
          <p:cNvPr id="5" name="Image 4">
            <a:extLst>
              <a:ext uri="{FF2B5EF4-FFF2-40B4-BE49-F238E27FC236}">
                <a16:creationId xmlns:a16="http://schemas.microsoft.com/office/drawing/2014/main" id="{274B9A1A-F630-02B7-2068-ADD3C1AAACF5}"/>
              </a:ext>
            </a:extLst>
          </p:cNvPr>
          <p:cNvPicPr>
            <a:picLocks noChangeAspect="1"/>
          </p:cNvPicPr>
          <p:nvPr/>
        </p:nvPicPr>
        <p:blipFill rotWithShape="1">
          <a:blip r:embed="rId3"/>
          <a:srcRect l="4312" t="23341" r="30995" b="37458"/>
          <a:stretch/>
        </p:blipFill>
        <p:spPr bwMode="auto">
          <a:xfrm>
            <a:off x="525832" y="4115978"/>
            <a:ext cx="7637780" cy="26607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5510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73B350-DA70-9331-3C3E-1030F55DA59D}"/>
              </a:ext>
            </a:extLst>
          </p:cNvPr>
          <p:cNvSpPr>
            <a:spLocks noGrp="1"/>
          </p:cNvSpPr>
          <p:nvPr>
            <p:ph type="title"/>
          </p:nvPr>
        </p:nvSpPr>
        <p:spPr/>
        <p:txBody>
          <a:bodyPr/>
          <a:lstStyle/>
          <a:p>
            <a:r>
              <a:rPr lang="fr-FR" dirty="0"/>
              <a:t>Lien Météore : </a:t>
            </a:r>
            <a:r>
              <a:rPr lang="fr-FR" dirty="0">
                <a:hlinkClick r:id="rId2"/>
              </a:rPr>
              <a:t>https://crm.meteore.fr/index.php</a:t>
            </a:r>
            <a:r>
              <a:rPr lang="fr-FR" dirty="0"/>
              <a:t> </a:t>
            </a:r>
          </a:p>
        </p:txBody>
      </p:sp>
      <p:sp>
        <p:nvSpPr>
          <p:cNvPr id="3" name="Espace réservé du contenu 2">
            <a:extLst>
              <a:ext uri="{FF2B5EF4-FFF2-40B4-BE49-F238E27FC236}">
                <a16:creationId xmlns:a16="http://schemas.microsoft.com/office/drawing/2014/main" id="{8F4DCA63-0D14-C5BE-1E8F-779383491502}"/>
              </a:ext>
            </a:extLst>
          </p:cNvPr>
          <p:cNvSpPr>
            <a:spLocks noGrp="1"/>
          </p:cNvSpPr>
          <p:nvPr>
            <p:ph idx="1"/>
          </p:nvPr>
        </p:nvSpPr>
        <p:spPr/>
        <p:txBody>
          <a:bodyPr/>
          <a:lstStyle/>
          <a:p>
            <a:r>
              <a:rPr lang="fr-FR" dirty="0"/>
              <a:t>Log : </a:t>
            </a:r>
          </a:p>
        </p:txBody>
      </p:sp>
      <p:pic>
        <p:nvPicPr>
          <p:cNvPr id="5" name="Image 4">
            <a:extLst>
              <a:ext uri="{FF2B5EF4-FFF2-40B4-BE49-F238E27FC236}">
                <a16:creationId xmlns:a16="http://schemas.microsoft.com/office/drawing/2014/main" id="{D32C111E-2017-9E29-D990-44317B741D51}"/>
              </a:ext>
            </a:extLst>
          </p:cNvPr>
          <p:cNvPicPr>
            <a:picLocks noChangeAspect="1"/>
          </p:cNvPicPr>
          <p:nvPr/>
        </p:nvPicPr>
        <p:blipFill>
          <a:blip r:embed="rId3"/>
          <a:srcRect l="2083" t="24652" r="20504" b="56019"/>
          <a:stretch/>
        </p:blipFill>
        <p:spPr>
          <a:xfrm>
            <a:off x="322301" y="2656877"/>
            <a:ext cx="11547397" cy="2772962"/>
          </a:xfrm>
          <a:prstGeom prst="rect">
            <a:avLst/>
          </a:prstGeom>
        </p:spPr>
      </p:pic>
    </p:spTree>
    <p:extLst>
      <p:ext uri="{BB962C8B-B14F-4D97-AF65-F5344CB8AC3E}">
        <p14:creationId xmlns:p14="http://schemas.microsoft.com/office/powerpoint/2010/main" val="1586879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69AF2C-C7AB-6740-97E0-C635560F7494}"/>
              </a:ext>
            </a:extLst>
          </p:cNvPr>
          <p:cNvSpPr>
            <a:spLocks noGrp="1"/>
          </p:cNvSpPr>
          <p:nvPr>
            <p:ph type="title"/>
          </p:nvPr>
        </p:nvSpPr>
        <p:spPr/>
        <p:txBody>
          <a:bodyPr/>
          <a:lstStyle/>
          <a:p>
            <a:r>
              <a:rPr lang="fr-FR" sz="1800" b="0" i="0" u="none" strike="noStrike" baseline="0" dirty="0">
                <a:solidFill>
                  <a:srgbClr val="FF0000"/>
                </a:solidFill>
                <a:latin typeface="Calibri" panose="020F0502020204030204" pitchFamily="34" charset="0"/>
              </a:rPr>
              <a:t>Processus de vente</a:t>
            </a:r>
            <a:endParaRPr lang="fr-FR" dirty="0">
              <a:solidFill>
                <a:srgbClr val="FF0000"/>
              </a:solidFill>
            </a:endParaRPr>
          </a:p>
        </p:txBody>
      </p:sp>
      <p:sp>
        <p:nvSpPr>
          <p:cNvPr id="3" name="Espace réservé du contenu 2">
            <a:extLst>
              <a:ext uri="{FF2B5EF4-FFF2-40B4-BE49-F238E27FC236}">
                <a16:creationId xmlns:a16="http://schemas.microsoft.com/office/drawing/2014/main" id="{766AA5D0-44A2-B8C5-5143-0538C27A911B}"/>
              </a:ext>
            </a:extLst>
          </p:cNvPr>
          <p:cNvSpPr>
            <a:spLocks noGrp="1"/>
          </p:cNvSpPr>
          <p:nvPr>
            <p:ph idx="1"/>
          </p:nvPr>
        </p:nvSpPr>
        <p:spPr/>
        <p:txBody>
          <a:bodyPr/>
          <a:lstStyle/>
          <a:p>
            <a:endParaRPr lang="fr-FR" dirty="0"/>
          </a:p>
        </p:txBody>
      </p:sp>
      <p:pic>
        <p:nvPicPr>
          <p:cNvPr id="5" name="Image 4">
            <a:extLst>
              <a:ext uri="{FF2B5EF4-FFF2-40B4-BE49-F238E27FC236}">
                <a16:creationId xmlns:a16="http://schemas.microsoft.com/office/drawing/2014/main" id="{422F7C94-B2B1-B221-188D-6E5F4B6DF675}"/>
              </a:ext>
            </a:extLst>
          </p:cNvPr>
          <p:cNvPicPr>
            <a:picLocks noChangeAspect="1"/>
          </p:cNvPicPr>
          <p:nvPr/>
        </p:nvPicPr>
        <p:blipFill>
          <a:blip r:embed="rId2"/>
          <a:srcRect l="14391" t="15744" r="13801" b="3971"/>
          <a:stretch/>
        </p:blipFill>
        <p:spPr>
          <a:xfrm>
            <a:off x="690664" y="1248366"/>
            <a:ext cx="7879406" cy="5505856"/>
          </a:xfrm>
          <a:prstGeom prst="rect">
            <a:avLst/>
          </a:prstGeom>
        </p:spPr>
      </p:pic>
    </p:spTree>
    <p:extLst>
      <p:ext uri="{BB962C8B-B14F-4D97-AF65-F5344CB8AC3E}">
        <p14:creationId xmlns:p14="http://schemas.microsoft.com/office/powerpoint/2010/main" val="2011535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E0935C6-5F84-D05B-48CD-DF42DFB4D172}"/>
              </a:ext>
            </a:extLst>
          </p:cNvPr>
          <p:cNvPicPr>
            <a:picLocks noChangeAspect="1"/>
          </p:cNvPicPr>
          <p:nvPr/>
        </p:nvPicPr>
        <p:blipFill>
          <a:blip r:embed="rId2"/>
          <a:srcRect l="12884" t="14610" r="13534" b="3830"/>
          <a:stretch/>
        </p:blipFill>
        <p:spPr>
          <a:xfrm>
            <a:off x="671207" y="116731"/>
            <a:ext cx="10214043" cy="6550348"/>
          </a:xfrm>
          <a:prstGeom prst="rect">
            <a:avLst/>
          </a:prstGeom>
        </p:spPr>
      </p:pic>
    </p:spTree>
    <p:extLst>
      <p:ext uri="{BB962C8B-B14F-4D97-AF65-F5344CB8AC3E}">
        <p14:creationId xmlns:p14="http://schemas.microsoft.com/office/powerpoint/2010/main" val="2249891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BBCAFBE-CB1F-7691-3CE7-C8E2FCB66F18}"/>
              </a:ext>
            </a:extLst>
          </p:cNvPr>
          <p:cNvPicPr>
            <a:picLocks noChangeAspect="1"/>
          </p:cNvPicPr>
          <p:nvPr/>
        </p:nvPicPr>
        <p:blipFill>
          <a:blip r:embed="rId2"/>
          <a:srcRect l="13771" t="13900" r="13179" b="4255"/>
          <a:stretch/>
        </p:blipFill>
        <p:spPr>
          <a:xfrm>
            <a:off x="466927" y="389107"/>
            <a:ext cx="10486417" cy="6396208"/>
          </a:xfrm>
          <a:prstGeom prst="rect">
            <a:avLst/>
          </a:prstGeom>
        </p:spPr>
      </p:pic>
    </p:spTree>
    <p:extLst>
      <p:ext uri="{BB962C8B-B14F-4D97-AF65-F5344CB8AC3E}">
        <p14:creationId xmlns:p14="http://schemas.microsoft.com/office/powerpoint/2010/main" val="1468154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167ECF0-32A4-55E2-05B9-1DF57442D94B}"/>
              </a:ext>
            </a:extLst>
          </p:cNvPr>
          <p:cNvPicPr>
            <a:picLocks noChangeAspect="1"/>
          </p:cNvPicPr>
          <p:nvPr/>
        </p:nvPicPr>
        <p:blipFill>
          <a:blip r:embed="rId2"/>
          <a:srcRect l="13505" t="9931" r="13445" b="3972"/>
          <a:stretch/>
        </p:blipFill>
        <p:spPr>
          <a:xfrm>
            <a:off x="758757" y="233564"/>
            <a:ext cx="10515600" cy="6320204"/>
          </a:xfrm>
          <a:prstGeom prst="rect">
            <a:avLst/>
          </a:prstGeom>
        </p:spPr>
      </p:pic>
    </p:spTree>
    <p:extLst>
      <p:ext uri="{BB962C8B-B14F-4D97-AF65-F5344CB8AC3E}">
        <p14:creationId xmlns:p14="http://schemas.microsoft.com/office/powerpoint/2010/main" val="3683330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C0571B5-EBD1-ACA8-8A28-E8A9F3EC40E4}"/>
              </a:ext>
            </a:extLst>
          </p:cNvPr>
          <p:cNvPicPr>
            <a:picLocks noChangeAspect="1"/>
          </p:cNvPicPr>
          <p:nvPr/>
        </p:nvPicPr>
        <p:blipFill>
          <a:blip r:embed="rId2"/>
          <a:srcRect l="13238" t="11915" r="13357" b="3688"/>
          <a:stretch/>
        </p:blipFill>
        <p:spPr>
          <a:xfrm>
            <a:off x="1118681" y="126458"/>
            <a:ext cx="9144000" cy="6570871"/>
          </a:xfrm>
          <a:prstGeom prst="rect">
            <a:avLst/>
          </a:prstGeom>
        </p:spPr>
      </p:pic>
    </p:spTree>
    <p:extLst>
      <p:ext uri="{BB962C8B-B14F-4D97-AF65-F5344CB8AC3E}">
        <p14:creationId xmlns:p14="http://schemas.microsoft.com/office/powerpoint/2010/main" val="4167132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12DBE0E-B1A3-108D-C64C-1461702ADC5F}"/>
              </a:ext>
            </a:extLst>
          </p:cNvPr>
          <p:cNvPicPr>
            <a:picLocks noChangeAspect="1"/>
          </p:cNvPicPr>
          <p:nvPr/>
        </p:nvPicPr>
        <p:blipFill>
          <a:blip r:embed="rId2"/>
          <a:srcRect l="13149" t="9931" r="13535" b="3830"/>
          <a:stretch/>
        </p:blipFill>
        <p:spPr>
          <a:xfrm>
            <a:off x="593387" y="243292"/>
            <a:ext cx="10525328" cy="6593712"/>
          </a:xfrm>
          <a:prstGeom prst="rect">
            <a:avLst/>
          </a:prstGeom>
        </p:spPr>
      </p:pic>
    </p:spTree>
    <p:extLst>
      <p:ext uri="{BB962C8B-B14F-4D97-AF65-F5344CB8AC3E}">
        <p14:creationId xmlns:p14="http://schemas.microsoft.com/office/powerpoint/2010/main" val="988820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4E1CCFB-0C4E-8C18-967D-FE4117A7124A}"/>
              </a:ext>
            </a:extLst>
          </p:cNvPr>
          <p:cNvPicPr>
            <a:picLocks noChangeAspect="1"/>
          </p:cNvPicPr>
          <p:nvPr/>
        </p:nvPicPr>
        <p:blipFill>
          <a:blip r:embed="rId2"/>
          <a:srcRect l="13682" t="9931" r="13446" b="4113"/>
          <a:stretch/>
        </p:blipFill>
        <p:spPr>
          <a:xfrm>
            <a:off x="817123" y="0"/>
            <a:ext cx="9961124" cy="6669370"/>
          </a:xfrm>
          <a:prstGeom prst="rect">
            <a:avLst/>
          </a:prstGeom>
        </p:spPr>
      </p:pic>
    </p:spTree>
    <p:extLst>
      <p:ext uri="{BB962C8B-B14F-4D97-AF65-F5344CB8AC3E}">
        <p14:creationId xmlns:p14="http://schemas.microsoft.com/office/powerpoint/2010/main" val="603398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EC6971-F836-9A15-3FE0-D4FCD8C13C18}"/>
              </a:ext>
            </a:extLst>
          </p:cNvPr>
          <p:cNvPicPr>
            <a:picLocks noChangeAspect="1"/>
          </p:cNvPicPr>
          <p:nvPr/>
        </p:nvPicPr>
        <p:blipFill>
          <a:blip r:embed="rId2"/>
          <a:srcRect l="13238" t="11348" r="13534" b="3972"/>
          <a:stretch/>
        </p:blipFill>
        <p:spPr>
          <a:xfrm>
            <a:off x="603114" y="165370"/>
            <a:ext cx="10038945" cy="6362845"/>
          </a:xfrm>
          <a:prstGeom prst="rect">
            <a:avLst/>
          </a:prstGeom>
        </p:spPr>
      </p:pic>
    </p:spTree>
    <p:extLst>
      <p:ext uri="{BB962C8B-B14F-4D97-AF65-F5344CB8AC3E}">
        <p14:creationId xmlns:p14="http://schemas.microsoft.com/office/powerpoint/2010/main" val="123215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A40139-DE65-EDBA-0DE1-C147A3CE5A06}"/>
              </a:ext>
            </a:extLst>
          </p:cNvPr>
          <p:cNvSpPr>
            <a:spLocks noGrp="1"/>
          </p:cNvSpPr>
          <p:nvPr>
            <p:ph type="title"/>
          </p:nvPr>
        </p:nvSpPr>
        <p:spPr>
          <a:xfrm>
            <a:off x="442274" y="1138123"/>
            <a:ext cx="10515600" cy="1325563"/>
          </a:xfrm>
        </p:spPr>
        <p:txBody>
          <a:bodyPr/>
          <a:lstStyle/>
          <a:p>
            <a:r>
              <a:rPr lang="fr-FR" b="1" dirty="0">
                <a:solidFill>
                  <a:srgbClr val="00B0F0"/>
                </a:solidFill>
              </a:rPr>
              <a:t>METEORE :</a:t>
            </a:r>
            <a:endParaRPr lang="fr-FR" dirty="0"/>
          </a:p>
        </p:txBody>
      </p:sp>
      <p:sp>
        <p:nvSpPr>
          <p:cNvPr id="3" name="Espace réservé du contenu 2">
            <a:extLst>
              <a:ext uri="{FF2B5EF4-FFF2-40B4-BE49-F238E27FC236}">
                <a16:creationId xmlns:a16="http://schemas.microsoft.com/office/drawing/2014/main" id="{4663A29E-7E08-CBD0-EA9A-88A9CCBE8C87}"/>
              </a:ext>
            </a:extLst>
          </p:cNvPr>
          <p:cNvSpPr>
            <a:spLocks noGrp="1"/>
          </p:cNvSpPr>
          <p:nvPr>
            <p:ph idx="1"/>
          </p:nvPr>
        </p:nvSpPr>
        <p:spPr>
          <a:xfrm>
            <a:off x="838200" y="3220792"/>
            <a:ext cx="10515600" cy="1700000"/>
          </a:xfrm>
        </p:spPr>
        <p:txBody>
          <a:bodyPr/>
          <a:lstStyle/>
          <a:p>
            <a:pPr algn="just"/>
            <a:r>
              <a:rPr lang="fr-FR" sz="1900" i="1" dirty="0">
                <a:solidFill>
                  <a:srgbClr val="002060"/>
                </a:solidFill>
              </a:rPr>
              <a:t>Météore est une société d’assurance immatriculé à l’ORIAS depuis 2018 et filiale à 100% du groupe Gestion IAG qui assure en France plus de 250 000 personnes. </a:t>
            </a:r>
          </a:p>
          <a:p>
            <a:pPr algn="just"/>
            <a:endParaRPr lang="fr-FR" sz="1900" i="1" dirty="0">
              <a:solidFill>
                <a:srgbClr val="002060"/>
              </a:solidFill>
            </a:endParaRPr>
          </a:p>
          <a:p>
            <a:pPr algn="just"/>
            <a:r>
              <a:rPr lang="fr-FR" sz="1900" i="1" dirty="0">
                <a:solidFill>
                  <a:srgbClr val="002060"/>
                </a:solidFill>
              </a:rPr>
              <a:t>Météore est la rencontre d’experts du monde de l’assurance, de l’énergie et de la relation client.</a:t>
            </a:r>
          </a:p>
          <a:p>
            <a:endParaRPr lang="fr-FR" dirty="0"/>
          </a:p>
        </p:txBody>
      </p:sp>
    </p:spTree>
    <p:extLst>
      <p:ext uri="{BB962C8B-B14F-4D97-AF65-F5344CB8AC3E}">
        <p14:creationId xmlns:p14="http://schemas.microsoft.com/office/powerpoint/2010/main" val="1474298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7D30A2-E5C1-0CE6-FC49-560CC4113093}"/>
              </a:ext>
            </a:extLst>
          </p:cNvPr>
          <p:cNvPicPr>
            <a:picLocks noChangeAspect="1"/>
          </p:cNvPicPr>
          <p:nvPr/>
        </p:nvPicPr>
        <p:blipFill>
          <a:blip r:embed="rId2"/>
          <a:srcRect l="13238" t="15319" r="13534" b="3971"/>
          <a:stretch/>
        </p:blipFill>
        <p:spPr>
          <a:xfrm>
            <a:off x="603115" y="0"/>
            <a:ext cx="9737387" cy="6707718"/>
          </a:xfrm>
          <a:prstGeom prst="rect">
            <a:avLst/>
          </a:prstGeom>
        </p:spPr>
      </p:pic>
    </p:spTree>
    <p:extLst>
      <p:ext uri="{BB962C8B-B14F-4D97-AF65-F5344CB8AC3E}">
        <p14:creationId xmlns:p14="http://schemas.microsoft.com/office/powerpoint/2010/main" val="541026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9364931-A14A-3D99-259D-653CB633F286}"/>
              </a:ext>
            </a:extLst>
          </p:cNvPr>
          <p:cNvPicPr>
            <a:picLocks noChangeAspect="1"/>
          </p:cNvPicPr>
          <p:nvPr/>
        </p:nvPicPr>
        <p:blipFill>
          <a:blip r:embed="rId2"/>
          <a:srcRect l="13327" t="9931" r="13623" b="4113"/>
          <a:stretch/>
        </p:blipFill>
        <p:spPr>
          <a:xfrm>
            <a:off x="554474" y="97276"/>
            <a:ext cx="9961125" cy="6474333"/>
          </a:xfrm>
          <a:prstGeom prst="rect">
            <a:avLst/>
          </a:prstGeom>
        </p:spPr>
      </p:pic>
    </p:spTree>
    <p:extLst>
      <p:ext uri="{BB962C8B-B14F-4D97-AF65-F5344CB8AC3E}">
        <p14:creationId xmlns:p14="http://schemas.microsoft.com/office/powerpoint/2010/main" val="2658662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D7B86BA-B91F-E07C-AB61-64F8938C0868}"/>
              </a:ext>
            </a:extLst>
          </p:cNvPr>
          <p:cNvPicPr>
            <a:picLocks noChangeAspect="1"/>
          </p:cNvPicPr>
          <p:nvPr/>
        </p:nvPicPr>
        <p:blipFill>
          <a:blip r:embed="rId2"/>
          <a:srcRect l="14303" t="11631" r="13889" b="5324"/>
          <a:stretch/>
        </p:blipFill>
        <p:spPr>
          <a:xfrm>
            <a:off x="972766" y="97276"/>
            <a:ext cx="10000034" cy="6510817"/>
          </a:xfrm>
          <a:prstGeom prst="rect">
            <a:avLst/>
          </a:prstGeom>
        </p:spPr>
      </p:pic>
    </p:spTree>
    <p:extLst>
      <p:ext uri="{BB962C8B-B14F-4D97-AF65-F5344CB8AC3E}">
        <p14:creationId xmlns:p14="http://schemas.microsoft.com/office/powerpoint/2010/main" val="3125743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A8676B7-CE7B-C6CE-CD63-8BDF2F3A95EA}"/>
              </a:ext>
            </a:extLst>
          </p:cNvPr>
          <p:cNvPicPr>
            <a:picLocks noChangeAspect="1"/>
          </p:cNvPicPr>
          <p:nvPr/>
        </p:nvPicPr>
        <p:blipFill>
          <a:blip r:embed="rId2"/>
          <a:srcRect l="13151" t="16596" r="13622" b="4114"/>
          <a:stretch/>
        </p:blipFill>
        <p:spPr>
          <a:xfrm>
            <a:off x="778213" y="223735"/>
            <a:ext cx="9610927" cy="6504247"/>
          </a:xfrm>
          <a:prstGeom prst="rect">
            <a:avLst/>
          </a:prstGeom>
        </p:spPr>
      </p:pic>
    </p:spTree>
    <p:extLst>
      <p:ext uri="{BB962C8B-B14F-4D97-AF65-F5344CB8AC3E}">
        <p14:creationId xmlns:p14="http://schemas.microsoft.com/office/powerpoint/2010/main" val="1854362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80C5F50-0E43-F085-2789-D6A28FE27C6F}"/>
              </a:ext>
            </a:extLst>
          </p:cNvPr>
          <p:cNvPicPr>
            <a:picLocks noChangeAspect="1"/>
          </p:cNvPicPr>
          <p:nvPr/>
        </p:nvPicPr>
        <p:blipFill>
          <a:blip r:embed="rId2"/>
          <a:srcRect l="13238" t="14184" r="13534" b="3688"/>
          <a:stretch/>
        </p:blipFill>
        <p:spPr>
          <a:xfrm>
            <a:off x="710119" y="0"/>
            <a:ext cx="10282136" cy="6791508"/>
          </a:xfrm>
          <a:prstGeom prst="rect">
            <a:avLst/>
          </a:prstGeom>
        </p:spPr>
      </p:pic>
    </p:spTree>
    <p:extLst>
      <p:ext uri="{BB962C8B-B14F-4D97-AF65-F5344CB8AC3E}">
        <p14:creationId xmlns:p14="http://schemas.microsoft.com/office/powerpoint/2010/main" val="2161844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545E3D9-68D2-7468-0F5C-D77B06A813D4}"/>
              </a:ext>
            </a:extLst>
          </p:cNvPr>
          <p:cNvPicPr>
            <a:picLocks noChangeAspect="1"/>
          </p:cNvPicPr>
          <p:nvPr/>
        </p:nvPicPr>
        <p:blipFill>
          <a:blip r:embed="rId2"/>
          <a:srcRect l="13061" t="15461" r="13978" b="3689"/>
          <a:stretch/>
        </p:blipFill>
        <p:spPr>
          <a:xfrm>
            <a:off x="583659" y="0"/>
            <a:ext cx="9776297" cy="6770948"/>
          </a:xfrm>
          <a:prstGeom prst="rect">
            <a:avLst/>
          </a:prstGeom>
        </p:spPr>
      </p:pic>
    </p:spTree>
    <p:extLst>
      <p:ext uri="{BB962C8B-B14F-4D97-AF65-F5344CB8AC3E}">
        <p14:creationId xmlns:p14="http://schemas.microsoft.com/office/powerpoint/2010/main" val="33626637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265AEC3-0AFC-84BC-5C7E-58A284180B2D}"/>
              </a:ext>
            </a:extLst>
          </p:cNvPr>
          <p:cNvPicPr>
            <a:picLocks noChangeAspect="1"/>
          </p:cNvPicPr>
          <p:nvPr/>
        </p:nvPicPr>
        <p:blipFill>
          <a:blip r:embed="rId2"/>
          <a:srcRect l="13061" t="9931" r="13800" b="4255"/>
          <a:stretch/>
        </p:blipFill>
        <p:spPr>
          <a:xfrm>
            <a:off x="963038" y="175198"/>
            <a:ext cx="10116766" cy="6470080"/>
          </a:xfrm>
          <a:prstGeom prst="rect">
            <a:avLst/>
          </a:prstGeom>
        </p:spPr>
      </p:pic>
    </p:spTree>
    <p:extLst>
      <p:ext uri="{BB962C8B-B14F-4D97-AF65-F5344CB8AC3E}">
        <p14:creationId xmlns:p14="http://schemas.microsoft.com/office/powerpoint/2010/main" val="687949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BA5DD73-9158-82C4-738C-FFEDDA92A96D}"/>
              </a:ext>
            </a:extLst>
          </p:cNvPr>
          <p:cNvPicPr>
            <a:picLocks noChangeAspect="1"/>
          </p:cNvPicPr>
          <p:nvPr/>
        </p:nvPicPr>
        <p:blipFill>
          <a:blip r:embed="rId2"/>
          <a:srcRect l="14214" t="14326" r="13711" b="4113"/>
          <a:stretch/>
        </p:blipFill>
        <p:spPr>
          <a:xfrm>
            <a:off x="838199" y="365125"/>
            <a:ext cx="9998413" cy="6122014"/>
          </a:xfrm>
          <a:prstGeom prst="rect">
            <a:avLst/>
          </a:prstGeom>
        </p:spPr>
      </p:pic>
    </p:spTree>
    <p:extLst>
      <p:ext uri="{BB962C8B-B14F-4D97-AF65-F5344CB8AC3E}">
        <p14:creationId xmlns:p14="http://schemas.microsoft.com/office/powerpoint/2010/main" val="226068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991D23-5DC0-6E27-F02A-13E2B4B0902D}"/>
              </a:ext>
            </a:extLst>
          </p:cNvPr>
          <p:cNvPicPr>
            <a:picLocks noChangeAspect="1"/>
          </p:cNvPicPr>
          <p:nvPr/>
        </p:nvPicPr>
        <p:blipFill>
          <a:blip r:embed="rId2"/>
          <a:srcRect l="13327" t="12482" r="13623" b="3972"/>
          <a:stretch/>
        </p:blipFill>
        <p:spPr>
          <a:xfrm>
            <a:off x="1011675" y="97276"/>
            <a:ext cx="10389141" cy="6626578"/>
          </a:xfrm>
          <a:prstGeom prst="rect">
            <a:avLst/>
          </a:prstGeom>
        </p:spPr>
      </p:pic>
    </p:spTree>
    <p:extLst>
      <p:ext uri="{BB962C8B-B14F-4D97-AF65-F5344CB8AC3E}">
        <p14:creationId xmlns:p14="http://schemas.microsoft.com/office/powerpoint/2010/main" val="179029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867C993-ABB3-7EDA-16A3-40C00DF8505D}"/>
              </a:ext>
            </a:extLst>
          </p:cNvPr>
          <p:cNvPicPr>
            <a:picLocks noChangeAspect="1"/>
          </p:cNvPicPr>
          <p:nvPr/>
        </p:nvPicPr>
        <p:blipFill>
          <a:blip r:embed="rId2"/>
          <a:srcRect l="13238" t="11348" r="13712" b="4255"/>
          <a:stretch/>
        </p:blipFill>
        <p:spPr>
          <a:xfrm>
            <a:off x="1459149" y="30456"/>
            <a:ext cx="9455286" cy="6749723"/>
          </a:xfrm>
          <a:prstGeom prst="rect">
            <a:avLst/>
          </a:prstGeom>
        </p:spPr>
      </p:pic>
    </p:spTree>
    <p:extLst>
      <p:ext uri="{BB962C8B-B14F-4D97-AF65-F5344CB8AC3E}">
        <p14:creationId xmlns:p14="http://schemas.microsoft.com/office/powerpoint/2010/main" val="3094775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6C7D485-4CE2-9422-84B5-BA74807F2B67}"/>
              </a:ext>
            </a:extLst>
          </p:cNvPr>
          <p:cNvSpPr txBox="1"/>
          <p:nvPr/>
        </p:nvSpPr>
        <p:spPr>
          <a:xfrm>
            <a:off x="389642" y="1225485"/>
            <a:ext cx="11104775" cy="1780744"/>
          </a:xfrm>
          <a:prstGeom prst="rect">
            <a:avLst/>
          </a:prstGeom>
          <a:noFill/>
        </p:spPr>
        <p:txBody>
          <a:bodyPr wrap="square" rtlCol="0">
            <a:spAutoFit/>
          </a:bodyPr>
          <a:lstStyle/>
          <a:p>
            <a:pPr marL="228600" indent="-228600">
              <a:lnSpc>
                <a:spcPct val="80000"/>
              </a:lnSpc>
              <a:spcBef>
                <a:spcPts val="1000"/>
              </a:spcBef>
              <a:buFont typeface="Arial" panose="020B0604020202020204" pitchFamily="34" charset="0"/>
            </a:pPr>
            <a:r>
              <a:rPr lang="fr-FR" sz="1900" i="1" dirty="0">
                <a:solidFill>
                  <a:srgbClr val="002060"/>
                </a:solidFill>
              </a:rPr>
              <a:t>Il s’agit d’une offre non assurantielle qui permet de bénéficier : </a:t>
            </a:r>
          </a:p>
          <a:p>
            <a:pPr marL="342900" indent="-342900">
              <a:lnSpc>
                <a:spcPct val="80000"/>
              </a:lnSpc>
              <a:spcBef>
                <a:spcPts val="1000"/>
              </a:spcBef>
              <a:buClr>
                <a:schemeClr val="tx1"/>
              </a:buClr>
              <a:buSzPct val="130000"/>
              <a:buFont typeface="Arial" panose="020B0604020202020204" pitchFamily="34" charset="0"/>
              <a:buChar char="•"/>
            </a:pPr>
            <a:r>
              <a:rPr lang="fr-FR" sz="1900" i="1" dirty="0">
                <a:solidFill>
                  <a:srgbClr val="002060"/>
                </a:solidFill>
              </a:rPr>
              <a:t>D’un service de maintenance,</a:t>
            </a:r>
          </a:p>
          <a:p>
            <a:pPr marL="342900" indent="-342900">
              <a:lnSpc>
                <a:spcPct val="80000"/>
              </a:lnSpc>
              <a:spcBef>
                <a:spcPts val="1000"/>
              </a:spcBef>
              <a:buClr>
                <a:schemeClr val="tx1"/>
              </a:buClr>
              <a:buSzPct val="130000"/>
              <a:buFont typeface="Arial" panose="020B0604020202020204" pitchFamily="34" charset="0"/>
              <a:buChar char="•"/>
            </a:pPr>
            <a:r>
              <a:rPr lang="fr-FR" sz="1900" i="1" dirty="0">
                <a:solidFill>
                  <a:srgbClr val="002060"/>
                </a:solidFill>
              </a:rPr>
              <a:t>D’une assistance pour tous les appareils numériques du foyer, </a:t>
            </a:r>
          </a:p>
          <a:p>
            <a:pPr marL="342900" indent="-342900">
              <a:lnSpc>
                <a:spcPct val="80000"/>
              </a:lnSpc>
              <a:spcBef>
                <a:spcPts val="1000"/>
              </a:spcBef>
              <a:buClr>
                <a:schemeClr val="tx1"/>
              </a:buClr>
              <a:buSzPct val="130000"/>
              <a:buFont typeface="Arial" panose="020B0604020202020204" pitchFamily="34" charset="0"/>
              <a:buChar char="•"/>
            </a:pPr>
            <a:r>
              <a:rPr lang="fr-FR" sz="1900" i="1" dirty="0">
                <a:solidFill>
                  <a:srgbClr val="002060"/>
                </a:solidFill>
              </a:rPr>
              <a:t>Une licence à l’antivirus Kaspersky Standard</a:t>
            </a:r>
          </a:p>
          <a:p>
            <a:pPr marL="228600" indent="-228600">
              <a:lnSpc>
                <a:spcPct val="80000"/>
              </a:lnSpc>
              <a:spcBef>
                <a:spcPts val="1000"/>
              </a:spcBef>
              <a:buClr>
                <a:schemeClr val="tx1"/>
              </a:buClr>
              <a:buSzPct val="130000"/>
              <a:buFont typeface="Arial" panose="020B0604020202020204" pitchFamily="34" charset="0"/>
            </a:pPr>
            <a:r>
              <a:rPr lang="fr-FR" sz="1900" i="1" dirty="0">
                <a:solidFill>
                  <a:srgbClr val="002060"/>
                </a:solidFill>
              </a:rPr>
              <a:t>Elle est engageante 12 mois avec tacite reconduction. </a:t>
            </a:r>
          </a:p>
        </p:txBody>
      </p:sp>
      <p:sp>
        <p:nvSpPr>
          <p:cNvPr id="3" name="Titre 1">
            <a:extLst>
              <a:ext uri="{FF2B5EF4-FFF2-40B4-BE49-F238E27FC236}">
                <a16:creationId xmlns:a16="http://schemas.microsoft.com/office/drawing/2014/main" id="{0EB0637D-DD56-ED69-04D8-ACA14A25DD3F}"/>
              </a:ext>
            </a:extLst>
          </p:cNvPr>
          <p:cNvSpPr txBox="1">
            <a:spLocks/>
          </p:cNvSpPr>
          <p:nvPr/>
        </p:nvSpPr>
        <p:spPr>
          <a:xfrm>
            <a:off x="838200" y="328954"/>
            <a:ext cx="10515600"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00B0F0"/>
                </a:solidFill>
                <a:latin typeface="+mn-lt"/>
                <a:ea typeface="+mn-ea"/>
                <a:cs typeface="+mn-cs"/>
              </a:rPr>
              <a:t>DIGITAL PROTECT et DIGITAL FULL PROTECT :</a:t>
            </a:r>
          </a:p>
        </p:txBody>
      </p:sp>
      <p:pic>
        <p:nvPicPr>
          <p:cNvPr id="9" name="Image 8">
            <a:extLst>
              <a:ext uri="{FF2B5EF4-FFF2-40B4-BE49-F238E27FC236}">
                <a16:creationId xmlns:a16="http://schemas.microsoft.com/office/drawing/2014/main" id="{0AEA3DED-1D1F-0C60-0AC1-F2DA03A2F545}"/>
              </a:ext>
            </a:extLst>
          </p:cNvPr>
          <p:cNvPicPr>
            <a:picLocks noChangeAspect="1"/>
          </p:cNvPicPr>
          <p:nvPr/>
        </p:nvPicPr>
        <p:blipFill>
          <a:blip r:embed="rId2"/>
          <a:stretch>
            <a:fillRect/>
          </a:stretch>
        </p:blipFill>
        <p:spPr>
          <a:xfrm>
            <a:off x="7862747" y="3601191"/>
            <a:ext cx="3293090" cy="2879889"/>
          </a:xfrm>
          <a:prstGeom prst="rect">
            <a:avLst/>
          </a:prstGeom>
        </p:spPr>
      </p:pic>
      <p:sp>
        <p:nvSpPr>
          <p:cNvPr id="10" name="ZoneTexte 9">
            <a:extLst>
              <a:ext uri="{FF2B5EF4-FFF2-40B4-BE49-F238E27FC236}">
                <a16:creationId xmlns:a16="http://schemas.microsoft.com/office/drawing/2014/main" id="{379011C9-C201-4264-399B-612137CA3C5E}"/>
              </a:ext>
            </a:extLst>
          </p:cNvPr>
          <p:cNvSpPr txBox="1"/>
          <p:nvPr/>
        </p:nvSpPr>
        <p:spPr>
          <a:xfrm>
            <a:off x="304800" y="3240642"/>
            <a:ext cx="7660849" cy="3600986"/>
          </a:xfrm>
          <a:prstGeom prst="rect">
            <a:avLst/>
          </a:prstGeom>
          <a:noFill/>
        </p:spPr>
        <p:txBody>
          <a:bodyPr wrap="square" rtlCol="0">
            <a:spAutoFit/>
          </a:bodyPr>
          <a:lstStyle/>
          <a:p>
            <a:r>
              <a:rPr lang="fr-FR" sz="1900" i="1" dirty="0">
                <a:solidFill>
                  <a:srgbClr val="002060"/>
                </a:solidFill>
              </a:rPr>
              <a:t>+ Kaspersky est un antivirus simple, rapide et efficace. La technologie Kaspersky assure un très haut niveau de sécurité sans ralentir l'ordinateur. </a:t>
            </a:r>
            <a:r>
              <a:rPr lang="fr-FR" sz="1900" i="1" dirty="0" err="1">
                <a:solidFill>
                  <a:srgbClr val="002060"/>
                </a:solidFill>
              </a:rPr>
              <a:t>VirusKeeper</a:t>
            </a:r>
            <a:r>
              <a:rPr lang="fr-FR" sz="1900" i="1" dirty="0">
                <a:solidFill>
                  <a:srgbClr val="002060"/>
                </a:solidFill>
              </a:rPr>
              <a:t> est l'unique antivirus « 100% Made in France ».</a:t>
            </a:r>
          </a:p>
          <a:p>
            <a:endParaRPr lang="fr-FR" sz="1900" i="1" dirty="0">
              <a:solidFill>
                <a:srgbClr val="002060"/>
              </a:solidFill>
            </a:endParaRPr>
          </a:p>
          <a:p>
            <a:r>
              <a:rPr lang="fr-FR" sz="1900" i="1" dirty="0">
                <a:solidFill>
                  <a:srgbClr val="002060"/>
                </a:solidFill>
              </a:rPr>
              <a:t>La licence 1 poste d’une valeur de 39,99€/an (soit 3€/mois) est incluse dans l’offre Digital </a:t>
            </a:r>
            <a:r>
              <a:rPr lang="fr-FR" sz="1900" i="1" dirty="0" err="1">
                <a:solidFill>
                  <a:srgbClr val="002060"/>
                </a:solidFill>
              </a:rPr>
              <a:t>Protect</a:t>
            </a:r>
            <a:r>
              <a:rPr lang="fr-FR" sz="1900" i="1" dirty="0">
                <a:solidFill>
                  <a:srgbClr val="002060"/>
                </a:solidFill>
              </a:rPr>
              <a:t>. </a:t>
            </a:r>
          </a:p>
          <a:p>
            <a:r>
              <a:rPr lang="fr-FR" sz="1900" i="1" dirty="0">
                <a:solidFill>
                  <a:srgbClr val="002060"/>
                </a:solidFill>
              </a:rPr>
              <a:t>Elle inclut la licence 3 postes d’une valeur de 59,90€/an (soit 5€/mois) dans l’offre Digital Full </a:t>
            </a:r>
            <a:r>
              <a:rPr lang="fr-FR" sz="1900" i="1" dirty="0" err="1">
                <a:solidFill>
                  <a:srgbClr val="002060"/>
                </a:solidFill>
              </a:rPr>
              <a:t>Protect</a:t>
            </a:r>
            <a:r>
              <a:rPr lang="fr-FR" sz="1900" i="1" dirty="0">
                <a:solidFill>
                  <a:srgbClr val="002060"/>
                </a:solidFill>
              </a:rPr>
              <a:t>.</a:t>
            </a:r>
          </a:p>
          <a:p>
            <a:endParaRPr lang="fr-FR" sz="1900" i="1" dirty="0">
              <a:solidFill>
                <a:srgbClr val="002060"/>
              </a:solidFill>
            </a:endParaRPr>
          </a:p>
          <a:p>
            <a:r>
              <a:rPr lang="fr-FR" sz="1900" i="1" dirty="0">
                <a:solidFill>
                  <a:srgbClr val="002060"/>
                </a:solidFill>
              </a:rPr>
              <a:t>Cette licence est valable pour 1 an mais est reconductible chaque année en contactant le service client Météore (sous réserve que le client n’a pas résilié son contrat).</a:t>
            </a:r>
          </a:p>
        </p:txBody>
      </p:sp>
      <p:sp>
        <p:nvSpPr>
          <p:cNvPr id="11" name="ZoneTexte 10">
            <a:extLst>
              <a:ext uri="{FF2B5EF4-FFF2-40B4-BE49-F238E27FC236}">
                <a16:creationId xmlns:a16="http://schemas.microsoft.com/office/drawing/2014/main" id="{06869873-1210-9262-3982-E2B0176C2ADB}"/>
              </a:ext>
            </a:extLst>
          </p:cNvPr>
          <p:cNvSpPr txBox="1"/>
          <p:nvPr/>
        </p:nvSpPr>
        <p:spPr>
          <a:xfrm>
            <a:off x="7315583" y="1319666"/>
            <a:ext cx="2808312" cy="523220"/>
          </a:xfrm>
          <a:prstGeom prst="rect">
            <a:avLst/>
          </a:prstGeom>
          <a:noFill/>
        </p:spPr>
        <p:txBody>
          <a:bodyPr wrap="square" rtlCol="0">
            <a:spAutoFit/>
          </a:bodyPr>
          <a:lstStyle/>
          <a:p>
            <a:pPr algn="ctr"/>
            <a:r>
              <a:rPr lang="fr-FR" sz="2800" b="1" dirty="0">
                <a:solidFill>
                  <a:srgbClr val="00B0F0"/>
                </a:solidFill>
              </a:rPr>
              <a:t>À 4,90€/mois TTC</a:t>
            </a:r>
          </a:p>
        </p:txBody>
      </p:sp>
    </p:spTree>
    <p:extLst>
      <p:ext uri="{BB962C8B-B14F-4D97-AF65-F5344CB8AC3E}">
        <p14:creationId xmlns:p14="http://schemas.microsoft.com/office/powerpoint/2010/main" val="1853400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301804C-8DF9-41E0-8570-107B6098EBBB}"/>
              </a:ext>
            </a:extLst>
          </p:cNvPr>
          <p:cNvPicPr>
            <a:picLocks noChangeAspect="1"/>
          </p:cNvPicPr>
          <p:nvPr/>
        </p:nvPicPr>
        <p:blipFill>
          <a:blip r:embed="rId2"/>
          <a:srcRect l="13820" t="13499" r="13264" b="4000"/>
          <a:stretch/>
        </p:blipFill>
        <p:spPr>
          <a:xfrm>
            <a:off x="1357495" y="488085"/>
            <a:ext cx="8001000" cy="5657850"/>
          </a:xfrm>
          <a:prstGeom prst="rect">
            <a:avLst/>
          </a:prstGeom>
        </p:spPr>
      </p:pic>
    </p:spTree>
    <p:extLst>
      <p:ext uri="{BB962C8B-B14F-4D97-AF65-F5344CB8AC3E}">
        <p14:creationId xmlns:p14="http://schemas.microsoft.com/office/powerpoint/2010/main" val="1317237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328505-3645-25EA-F9F1-AE84A8106AF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745D1B7-F288-CF70-90F3-7A82D5FA3068}"/>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id="{D861E515-B465-43DD-2D30-C0437948DB5B}"/>
              </a:ext>
            </a:extLst>
          </p:cNvPr>
          <p:cNvPicPr>
            <a:picLocks noChangeAspect="1"/>
          </p:cNvPicPr>
          <p:nvPr/>
        </p:nvPicPr>
        <p:blipFill>
          <a:blip r:embed="rId2"/>
          <a:srcRect l="19087" t="19821" r="11869" b="26260"/>
          <a:stretch/>
        </p:blipFill>
        <p:spPr>
          <a:xfrm>
            <a:off x="183528" y="216816"/>
            <a:ext cx="11808447" cy="5960147"/>
          </a:xfrm>
          <a:prstGeom prst="rect">
            <a:avLst/>
          </a:prstGeom>
        </p:spPr>
      </p:pic>
    </p:spTree>
    <p:extLst>
      <p:ext uri="{BB962C8B-B14F-4D97-AF65-F5344CB8AC3E}">
        <p14:creationId xmlns:p14="http://schemas.microsoft.com/office/powerpoint/2010/main" val="653216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BB82FDC-EE46-90CD-CDBD-2082C38059CB}"/>
              </a:ext>
            </a:extLst>
          </p:cNvPr>
          <p:cNvPicPr>
            <a:picLocks noChangeAspect="1"/>
          </p:cNvPicPr>
          <p:nvPr/>
        </p:nvPicPr>
        <p:blipFill>
          <a:blip r:embed="rId2"/>
          <a:srcRect l="18843" t="24652" r="11312" b="33883"/>
          <a:stretch/>
        </p:blipFill>
        <p:spPr>
          <a:xfrm>
            <a:off x="424206" y="1010975"/>
            <a:ext cx="11172782" cy="4145487"/>
          </a:xfrm>
          <a:prstGeom prst="rect">
            <a:avLst/>
          </a:prstGeom>
        </p:spPr>
      </p:pic>
    </p:spTree>
    <p:extLst>
      <p:ext uri="{BB962C8B-B14F-4D97-AF65-F5344CB8AC3E}">
        <p14:creationId xmlns:p14="http://schemas.microsoft.com/office/powerpoint/2010/main" val="1794821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4906D35-ED2D-9926-35EF-66FA91E9A9DA}"/>
              </a:ext>
            </a:extLst>
          </p:cNvPr>
          <p:cNvSpPr>
            <a:spLocks noGrp="1"/>
          </p:cNvSpPr>
          <p:nvPr>
            <p:ph idx="1"/>
          </p:nvPr>
        </p:nvSpPr>
        <p:spPr>
          <a:xfrm>
            <a:off x="595008" y="1115506"/>
            <a:ext cx="10515600" cy="5148134"/>
          </a:xfrm>
        </p:spPr>
        <p:txBody>
          <a:bodyPr>
            <a:normAutofit fontScale="47500" lnSpcReduction="20000"/>
          </a:bodyPr>
          <a:lstStyle/>
          <a:p>
            <a:pPr>
              <a:lnSpc>
                <a:spcPct val="110000"/>
              </a:lnSpc>
              <a:spcAft>
                <a:spcPts val="25"/>
              </a:spcAft>
            </a:pPr>
            <a:r>
              <a:rPr lang="fr-FR" sz="4000" i="1" dirty="0">
                <a:solidFill>
                  <a:srgbClr val="002060"/>
                </a:solidFill>
              </a:rPr>
              <a:t>J’ai une question avant de vous quitter : que faites-vous en cas de panne de vos appareils numérique? Par exemple, en cas de piratage de votre boîte mail ou de dysfonctionnement de vos outils Office ?</a:t>
            </a:r>
          </a:p>
          <a:p>
            <a:pPr>
              <a:buNone/>
            </a:pPr>
            <a:r>
              <a:rPr lang="fr-FR" sz="4000" i="1" dirty="0">
                <a:solidFill>
                  <a:srgbClr val="002060"/>
                </a:solidFill>
              </a:rPr>
              <a:t>    Faites-vous appel à un technicien ou à une société spécialisée ?</a:t>
            </a:r>
          </a:p>
          <a:p>
            <a:pPr>
              <a:buNone/>
            </a:pPr>
            <a:r>
              <a:rPr lang="fr-FR" sz="4000" i="1" dirty="0">
                <a:solidFill>
                  <a:srgbClr val="002060"/>
                </a:solidFill>
              </a:rPr>
              <a:t>    (Si le client n’a pas d’appareil à la maison, passer à Home Assist.)</a:t>
            </a:r>
          </a:p>
          <a:p>
            <a:pPr>
              <a:buNone/>
            </a:pPr>
            <a:endParaRPr lang="fr-FR" sz="4000" i="1" dirty="0">
              <a:solidFill>
                <a:srgbClr val="002060"/>
              </a:solidFill>
            </a:endParaRPr>
          </a:p>
          <a:p>
            <a:pPr>
              <a:lnSpc>
                <a:spcPct val="110000"/>
              </a:lnSpc>
              <a:spcAft>
                <a:spcPts val="25"/>
              </a:spcAft>
            </a:pPr>
            <a:r>
              <a:rPr lang="fr-FR" sz="4000" i="1" dirty="0">
                <a:solidFill>
                  <a:srgbClr val="002060"/>
                </a:solidFill>
              </a:rPr>
              <a:t>Notre équipe d’experts en informatique est disponible au 09.88.29.07.29. et  accompagnera vos clients sur de nombreuses actions telles que l’installation d’une imprimante, la configuration d’une boîte mail, le nettoyage de vos périphériques et navigateurs suite à une infection par un virus, ou n’importe quel bug empêchant le bon fonctionnement d’un périphérique.</a:t>
            </a:r>
          </a:p>
          <a:p>
            <a:pPr>
              <a:lnSpc>
                <a:spcPct val="110000"/>
              </a:lnSpc>
              <a:spcAft>
                <a:spcPts val="25"/>
              </a:spcAft>
            </a:pPr>
            <a:r>
              <a:rPr lang="fr-FR" sz="4000" i="1" dirty="0">
                <a:solidFill>
                  <a:srgbClr val="002060"/>
                </a:solidFill>
              </a:rPr>
              <a:t>Si nécessaire, nos experts pourront prendre la main à distance sur le périphérique concerné sous réserve d’un accès internet fonctionnel chez votre client.        </a:t>
            </a:r>
          </a:p>
          <a:p>
            <a:pPr>
              <a:lnSpc>
                <a:spcPct val="110000"/>
              </a:lnSpc>
              <a:spcAft>
                <a:spcPts val="25"/>
              </a:spcAft>
            </a:pPr>
            <a:r>
              <a:rPr lang="fr-FR" sz="4000" i="1" dirty="0">
                <a:solidFill>
                  <a:srgbClr val="002060"/>
                </a:solidFill>
              </a:rPr>
              <a:t>Ce service ne propose pas d’aide à l’installation d’une nouvelle box internet.</a:t>
            </a:r>
          </a:p>
          <a:p>
            <a:pPr marL="0" indent="0">
              <a:lnSpc>
                <a:spcPct val="110000"/>
              </a:lnSpc>
              <a:spcAft>
                <a:spcPts val="25"/>
              </a:spcAft>
              <a:buNone/>
            </a:pPr>
            <a:r>
              <a:rPr lang="fr-FR" sz="4000" i="1" dirty="0">
                <a:solidFill>
                  <a:srgbClr val="002060"/>
                </a:solidFill>
                <a:sym typeface="Wingdings" panose="05000000000000000000" pitchFamily="2" charset="2"/>
              </a:rPr>
              <a:t></a:t>
            </a:r>
            <a:r>
              <a:rPr lang="fr-FR" sz="4000" i="1" u="sng" dirty="0">
                <a:solidFill>
                  <a:srgbClr val="002060"/>
                </a:solidFill>
              </a:rPr>
              <a:t>Il est nécessaire d’avoir une connexion internet fonctionnelle pour toute intervention nécessitant une prise en main à distance.</a:t>
            </a:r>
          </a:p>
          <a:p>
            <a:pPr marL="0" indent="0">
              <a:buNone/>
            </a:pPr>
            <a:endParaRPr lang="fr-FR" dirty="0"/>
          </a:p>
        </p:txBody>
      </p:sp>
      <p:sp>
        <p:nvSpPr>
          <p:cNvPr id="4" name="Titre 1">
            <a:extLst>
              <a:ext uri="{FF2B5EF4-FFF2-40B4-BE49-F238E27FC236}">
                <a16:creationId xmlns:a16="http://schemas.microsoft.com/office/drawing/2014/main" id="{01D1F25D-E546-5137-4647-8A9A0C7590D2}"/>
              </a:ext>
            </a:extLst>
          </p:cNvPr>
          <p:cNvSpPr txBox="1">
            <a:spLocks/>
          </p:cNvSpPr>
          <p:nvPr/>
        </p:nvSpPr>
        <p:spPr>
          <a:xfrm>
            <a:off x="838200" y="328954"/>
            <a:ext cx="10515600"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00B0F0"/>
                </a:solidFill>
                <a:latin typeface="+mn-lt"/>
                <a:ea typeface="+mn-ea"/>
                <a:cs typeface="+mn-cs"/>
              </a:rPr>
              <a:t>Script DIGITAL PROTECT :</a:t>
            </a:r>
          </a:p>
        </p:txBody>
      </p:sp>
    </p:spTree>
    <p:extLst>
      <p:ext uri="{BB962C8B-B14F-4D97-AF65-F5344CB8AC3E}">
        <p14:creationId xmlns:p14="http://schemas.microsoft.com/office/powerpoint/2010/main" val="1330220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4A0D54D-5D70-5580-17F6-C904F026D780}"/>
              </a:ext>
            </a:extLst>
          </p:cNvPr>
          <p:cNvPicPr>
            <a:picLocks noChangeAspect="1"/>
          </p:cNvPicPr>
          <p:nvPr/>
        </p:nvPicPr>
        <p:blipFill>
          <a:blip r:embed="rId2"/>
          <a:srcRect l="29373" t="19291" r="13978" b="13759"/>
          <a:stretch/>
        </p:blipFill>
        <p:spPr>
          <a:xfrm>
            <a:off x="291829" y="194553"/>
            <a:ext cx="10593421" cy="6445282"/>
          </a:xfrm>
          <a:prstGeom prst="rect">
            <a:avLst/>
          </a:prstGeom>
        </p:spPr>
      </p:pic>
    </p:spTree>
    <p:extLst>
      <p:ext uri="{BB962C8B-B14F-4D97-AF65-F5344CB8AC3E}">
        <p14:creationId xmlns:p14="http://schemas.microsoft.com/office/powerpoint/2010/main" val="143135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5BEE156F-444F-8BD0-A0DB-3DA1B1CFA622}"/>
              </a:ext>
            </a:extLst>
          </p:cNvPr>
          <p:cNvSpPr txBox="1">
            <a:spLocks/>
          </p:cNvSpPr>
          <p:nvPr/>
        </p:nvSpPr>
        <p:spPr>
          <a:xfrm>
            <a:off x="838200" y="328954"/>
            <a:ext cx="10515600" cy="6463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00B0F0"/>
                </a:solidFill>
                <a:latin typeface="+mn-lt"/>
                <a:ea typeface="+mn-ea"/>
                <a:cs typeface="+mn-cs"/>
              </a:rPr>
              <a:t>Audio DIGITAL PROTECT :</a:t>
            </a:r>
          </a:p>
        </p:txBody>
      </p:sp>
      <p:pic>
        <p:nvPicPr>
          <p:cNvPr id="5" name="mdp4361054-1_NhvOeUEF">
            <a:hlinkClick r:id="" action="ppaction://media"/>
            <a:extLst>
              <a:ext uri="{FF2B5EF4-FFF2-40B4-BE49-F238E27FC236}">
                <a16:creationId xmlns:a16="http://schemas.microsoft.com/office/drawing/2014/main" id="{D91BF200-7906-9121-EBF0-037EE2F29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22276" y="1644192"/>
            <a:ext cx="2080181" cy="2080181"/>
          </a:xfrm>
          <a:prstGeom prst="rect">
            <a:avLst/>
          </a:prstGeom>
        </p:spPr>
      </p:pic>
    </p:spTree>
    <p:extLst>
      <p:ext uri="{BB962C8B-B14F-4D97-AF65-F5344CB8AC3E}">
        <p14:creationId xmlns:p14="http://schemas.microsoft.com/office/powerpoint/2010/main" val="117772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24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TotalTime>
  <Words>1546</Words>
  <Application>Microsoft Office PowerPoint</Application>
  <PresentationFormat>Grand écran</PresentationFormat>
  <Paragraphs>106</Paragraphs>
  <Slides>40</Slides>
  <Notes>0</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40</vt:i4>
      </vt:variant>
    </vt:vector>
  </HeadingPairs>
  <TitlesOfParts>
    <vt:vector size="45" baseType="lpstr">
      <vt:lpstr>Arial</vt:lpstr>
      <vt:lpstr>Calibri</vt:lpstr>
      <vt:lpstr>Calibri Light</vt:lpstr>
      <vt:lpstr>Wingdings</vt:lpstr>
      <vt:lpstr>Thème Office</vt:lpstr>
      <vt:lpstr>METEORE : ses offres et ses arguments </vt:lpstr>
      <vt:lpstr>Présentation PowerPoint</vt:lpstr>
      <vt:lpstr>METEORE :</vt:lpstr>
      <vt:lpstr>Présentation PowerPoint</vt:lpstr>
      <vt:lpstr>Présentation PowerPoint</vt:lpstr>
      <vt:lpstr>Présentation PowerPoint</vt:lpstr>
      <vt:lpstr>Présentation PowerPoint</vt:lpstr>
      <vt:lpstr>Présentation PowerPoint</vt:lpstr>
      <vt:lpstr>Présentation PowerPoint</vt:lpstr>
      <vt:lpstr>Script HOME ASSIST / HOME SAFE :</vt:lpstr>
      <vt:lpstr>Présentation PowerPoint</vt:lpstr>
      <vt:lpstr>Présentation PowerPoint</vt:lpstr>
      <vt:lpstr>Présentation PowerPoint</vt:lpstr>
      <vt:lpstr>Présentation PowerPoint</vt:lpstr>
      <vt:lpstr>Arguments Digital Protect : </vt:lpstr>
      <vt:lpstr>Arguments HOME ASSIST :</vt:lpstr>
      <vt:lpstr>Présentation PowerPoint</vt:lpstr>
      <vt:lpstr>Présentation PowerPoint</vt:lpstr>
      <vt:lpstr>Présentation PowerPoint</vt:lpstr>
      <vt:lpstr>Présentation PowerPoint</vt:lpstr>
      <vt:lpstr>Lien Météore : https://crm.meteore.fr/index.php </vt:lpstr>
      <vt:lpstr>Processus de vente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CHAHIRA CHIKRI</dc:creator>
  <cp:lastModifiedBy>CHAHIRA CHIKRI</cp:lastModifiedBy>
  <cp:revision>25</cp:revision>
  <dcterms:created xsi:type="dcterms:W3CDTF">2025-03-11T10:59:49Z</dcterms:created>
  <dcterms:modified xsi:type="dcterms:W3CDTF">2025-03-26T14:04:48Z</dcterms:modified>
  <cp:contentStatus/>
</cp:coreProperties>
</file>